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38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37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6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slide+xml" PartName="/ppt/slides/slide40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</p:sldIdLst>
  <p:sldSz cy="6858000" cx="9144000"/>
  <p:notesSz cx="6858000" cy="9144000"/>
  <p:embeddedFontLst>
    <p:embeddedFont>
      <p:font typeface="Nunito"/>
      <p:regular r:id="rId47"/>
      <p:bold r:id="rId48"/>
      <p:italic r:id="rId49"/>
      <p:boldItalic r:id="rId50"/>
    </p:embeddedFont>
    <p:embeddedFont>
      <p:font typeface="Radley"/>
      <p:regular r:id="rId51"/>
      <p:italic r:id="rId5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329">
          <p15:clr>
            <a:srgbClr val="A4A3A4"/>
          </p15:clr>
        </p15:guide>
        <p15:guide id="2" pos="3571">
          <p15:clr>
            <a:srgbClr val="A4A3A4"/>
          </p15:clr>
        </p15:guide>
      </p15:sldGuideLst>
    </p:ext>
    <p:ext uri="GoogleSlidesCustomDataVersion2">
      <go:slidesCustomData xmlns:go="http://customooxmlschemas.google.com/" r:id="rId53" roundtripDataSignature="AMtx7mh9nfBSUtJMPLqvf17pR8KLSKcms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329" orient="horz"/>
        <p:guide pos="3571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5.xml"/><Relationship Id="rId42" Type="http://schemas.openxmlformats.org/officeDocument/2006/relationships/slide" Target="slides/slide37.xml"/><Relationship Id="rId41" Type="http://schemas.openxmlformats.org/officeDocument/2006/relationships/slide" Target="slides/slide36.xml"/><Relationship Id="rId44" Type="http://schemas.openxmlformats.org/officeDocument/2006/relationships/slide" Target="slides/slide39.xml"/><Relationship Id="rId43" Type="http://schemas.openxmlformats.org/officeDocument/2006/relationships/slide" Target="slides/slide38.xml"/><Relationship Id="rId46" Type="http://schemas.openxmlformats.org/officeDocument/2006/relationships/slide" Target="slides/slide41.xml"/><Relationship Id="rId45" Type="http://schemas.openxmlformats.org/officeDocument/2006/relationships/slide" Target="slides/slide40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48" Type="http://schemas.openxmlformats.org/officeDocument/2006/relationships/font" Target="fonts/Nunito-bold.fntdata"/><Relationship Id="rId47" Type="http://schemas.openxmlformats.org/officeDocument/2006/relationships/font" Target="fonts/Nunito-regular.fntdata"/><Relationship Id="rId49" Type="http://schemas.openxmlformats.org/officeDocument/2006/relationships/font" Target="fonts/Nunito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33" Type="http://schemas.openxmlformats.org/officeDocument/2006/relationships/slide" Target="slides/slide28.xml"/><Relationship Id="rId32" Type="http://schemas.openxmlformats.org/officeDocument/2006/relationships/slide" Target="slides/slide27.xml"/><Relationship Id="rId35" Type="http://schemas.openxmlformats.org/officeDocument/2006/relationships/slide" Target="slides/slide30.xml"/><Relationship Id="rId34" Type="http://schemas.openxmlformats.org/officeDocument/2006/relationships/slide" Target="slides/slide29.xml"/><Relationship Id="rId37" Type="http://schemas.openxmlformats.org/officeDocument/2006/relationships/slide" Target="slides/slide32.xml"/><Relationship Id="rId36" Type="http://schemas.openxmlformats.org/officeDocument/2006/relationships/slide" Target="slides/slide31.xml"/><Relationship Id="rId39" Type="http://schemas.openxmlformats.org/officeDocument/2006/relationships/slide" Target="slides/slide34.xml"/><Relationship Id="rId38" Type="http://schemas.openxmlformats.org/officeDocument/2006/relationships/slide" Target="slides/slide33.xml"/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9" Type="http://schemas.openxmlformats.org/officeDocument/2006/relationships/slide" Target="slides/slide24.xml"/><Relationship Id="rId51" Type="http://schemas.openxmlformats.org/officeDocument/2006/relationships/font" Target="fonts/Radley-regular.fntdata"/><Relationship Id="rId50" Type="http://schemas.openxmlformats.org/officeDocument/2006/relationships/font" Target="fonts/Nunito-boldItalic.fntdata"/><Relationship Id="rId53" Type="http://customschemas.google.com/relationships/presentationmetadata" Target="metadata"/><Relationship Id="rId52" Type="http://schemas.openxmlformats.org/officeDocument/2006/relationships/font" Target="fonts/Radley-italic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5" name="Google Shape;235;p1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1" name="Google Shape;241;p1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5" name="Google Shape;255;p1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2" name="Google Shape;262;p1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1" name="Google Shape;271;p1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7" name="Google Shape;277;p1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4" name="Google Shape;294;p1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1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01" name="Google Shape;301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Ver gráficamente el no determinismo, lo que implica.</a:t>
            </a:r>
            <a:endParaRPr/>
          </a:p>
        </p:txBody>
      </p:sp>
      <p:sp>
        <p:nvSpPr>
          <p:cNvPr id="302" name="Google Shape;302;p18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9" name="Google Shape;309;p1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3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5" name="Google Shape;315;p2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3" name="Google Shape;143;p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3" name="Google Shape;323;p2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7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2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29" name="Google Shape;329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0" name="Google Shape;330;p22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5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7" name="Google Shape;337;p2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6" name="Google Shape;346;p2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p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3" name="Google Shape;353;p2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8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p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0" name="Google Shape;360;p2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7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p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9" name="Google Shape;369;p2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8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p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0" name="Google Shape;380;p2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g1f56a9adcbf_0_15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3" name="Google Shape;413;g1f56a9adcbf_0_1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4" name="Google Shape;414;g1f56a9adcbf_0_155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2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Google Shape;423;g1f56a9adcbf_0_16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4" name="Google Shape;424;g1f56a9adcbf_0_1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5" name="Google Shape;425;g1f56a9adcbf_0_160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9" name="Google Shape;149;p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3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Google Shape;434;g1f56a9adcbf_0_17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5" name="Google Shape;435;g1f56a9adcbf_0_1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6" name="Google Shape;436;g1f56a9adcbf_0_177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7" name="Shape 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Google Shape;448;g1f56a9adcbf_0_18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9" name="Google Shape;449;g1f56a9adcbf_0_1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0" name="Google Shape;450;g1f56a9adcbf_0_182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5" name="Shape 4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" name="Google Shape;456;g1f56a9adcbf_0_18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7" name="Google Shape;457;g1f56a9adcbf_0_1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8" name="Google Shape;458;g1f56a9adcbf_0_187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5" name="Shape 4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Google Shape;466;g1f56a9adcbf_0_19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7" name="Google Shape;467;g1f56a9adcbf_0_1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8" name="Google Shape;468;g1f56a9adcbf_0_192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2" name="Shape 4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" name="Google Shape;473;g1f56a9adcbf_0_19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4" name="Google Shape;474;g1f56a9adcbf_0_19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5" name="Google Shape;475;g1f56a9adcbf_0_197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0" name="Shape 4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" name="Google Shape;481;g1f56a9adcbf_0_20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2" name="Google Shape;482;g1f56a9adcbf_0_2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3" name="Google Shape;483;g1f56a9adcbf_0_202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7" name="Shape 4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" name="Google Shape;488;g1f56a9adcbf_0_20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9" name="Google Shape;489;g1f56a9adcbf_0_20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0" name="Google Shape;490;g1f56a9adcbf_0_207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4" name="Shape 4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Google Shape;495;g1f56a9adcbf_0_21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6" name="Google Shape;496;g1f56a9adcbf_0_2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7" name="Google Shape;497;g1f56a9adcbf_0_212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4" name="Shape 5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" name="Google Shape;505;g1f56a9adcbf_0_21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6" name="Google Shape;506;g1f56a9adcbf_0_2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7" name="Google Shape;507;g1f56a9adcbf_0_217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2" name="Shape 5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" name="Google Shape;513;g1f56a9adcbf_0_22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4" name="Google Shape;514;g1f56a9adcbf_0_2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5" name="Google Shape;515;g1f56a9adcbf_0_222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Google Shape;159;p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1" name="Shape 5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" name="Google Shape;522;g1f56a9adcbf_0_22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3" name="Google Shape;523;g1f56a9adcbf_0_2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4" name="Google Shape;524;g1f56a9adcbf_0_227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8" name="Shape 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" name="Google Shape;529;p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0" name="Google Shape;530;p2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8" name="Google Shape;168;p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5" name="Google Shape;175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6" name="Google Shape;176;p6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5" name="Google Shape;195;p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2" name="Google Shape;212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Remarcar que los estados representan la memoria en esta máquina. </a:t>
            </a:r>
            <a:endParaRPr/>
          </a:p>
        </p:txBody>
      </p:sp>
      <p:sp>
        <p:nvSpPr>
          <p:cNvPr id="213" name="Google Shape;213;p8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6" name="Google Shape;226;p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accent6"/>
        </a:solidFill>
      </p:bgPr>
    </p:bg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g1f56a9adcbf_0_4"/>
          <p:cNvSpPr/>
          <p:nvPr/>
        </p:nvSpPr>
        <p:spPr>
          <a:xfrm>
            <a:off x="31" y="3766000"/>
            <a:ext cx="7370400" cy="30921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" name="Google Shape;15;g1f56a9adcbf_0_4"/>
          <p:cNvSpPr/>
          <p:nvPr/>
        </p:nvSpPr>
        <p:spPr>
          <a:xfrm flipH="1">
            <a:off x="3582600" y="2067600"/>
            <a:ext cx="5561400" cy="47904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" name="Google Shape;16;g1f56a9adcbf_0_4"/>
          <p:cNvSpPr/>
          <p:nvPr/>
        </p:nvSpPr>
        <p:spPr>
          <a:xfrm rot="10800000">
            <a:off x="5058905" y="-100"/>
            <a:ext cx="4085100" cy="27369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" name="Google Shape;17;g1f56a9adcbf_0_4"/>
          <p:cNvSpPr/>
          <p:nvPr/>
        </p:nvSpPr>
        <p:spPr>
          <a:xfrm>
            <a:off x="203275" y="275000"/>
            <a:ext cx="8737500" cy="63081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8" name="Google Shape;18;g1f56a9adcbf_0_4"/>
          <p:cNvGrpSpPr/>
          <p:nvPr/>
        </p:nvGrpSpPr>
        <p:grpSpPr>
          <a:xfrm>
            <a:off x="255200" y="790"/>
            <a:ext cx="2250363" cy="1392365"/>
            <a:chOff x="255200" y="592"/>
            <a:chExt cx="2250363" cy="1044300"/>
          </a:xfrm>
        </p:grpSpPr>
        <p:sp>
          <p:nvSpPr>
            <p:cNvPr id="19" name="Google Shape;19;g1f56a9adcbf_0_4"/>
            <p:cNvSpPr/>
            <p:nvPr/>
          </p:nvSpPr>
          <p:spPr>
            <a:xfrm>
              <a:off x="764063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g1f56a9adcbf_0_4"/>
            <p:cNvSpPr/>
            <p:nvPr/>
          </p:nvSpPr>
          <p:spPr>
            <a:xfrm>
              <a:off x="509632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" name="Google Shape;21;g1f56a9adcbf_0_4"/>
            <p:cNvSpPr/>
            <p:nvPr/>
          </p:nvSpPr>
          <p:spPr>
            <a:xfrm>
              <a:off x="255200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2" name="Google Shape;22;g1f56a9adcbf_0_4"/>
          <p:cNvGrpSpPr/>
          <p:nvPr/>
        </p:nvGrpSpPr>
        <p:grpSpPr>
          <a:xfrm>
            <a:off x="905395" y="790"/>
            <a:ext cx="2250363" cy="1392365"/>
            <a:chOff x="905395" y="592"/>
            <a:chExt cx="2250363" cy="1044300"/>
          </a:xfrm>
        </p:grpSpPr>
        <p:sp>
          <p:nvSpPr>
            <p:cNvPr id="23" name="Google Shape;23;g1f56a9adcbf_0_4"/>
            <p:cNvSpPr/>
            <p:nvPr/>
          </p:nvSpPr>
          <p:spPr>
            <a:xfrm>
              <a:off x="1414258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g1f56a9adcbf_0_4"/>
            <p:cNvSpPr/>
            <p:nvPr/>
          </p:nvSpPr>
          <p:spPr>
            <a:xfrm>
              <a:off x="1159826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g1f56a9adcbf_0_4"/>
            <p:cNvSpPr/>
            <p:nvPr/>
          </p:nvSpPr>
          <p:spPr>
            <a:xfrm>
              <a:off x="905395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6" name="Google Shape;26;g1f56a9adcbf_0_4"/>
          <p:cNvGrpSpPr/>
          <p:nvPr/>
        </p:nvGrpSpPr>
        <p:grpSpPr>
          <a:xfrm>
            <a:off x="7057468" y="6784"/>
            <a:ext cx="1851282" cy="1002839"/>
            <a:chOff x="6917201" y="0"/>
            <a:chExt cx="2227777" cy="863400"/>
          </a:xfrm>
        </p:grpSpPr>
        <p:sp>
          <p:nvSpPr>
            <p:cNvPr id="27" name="Google Shape;27;g1f56a9adcbf_0_4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Google Shape;28;g1f56a9adcbf_0_4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Google Shape;29;g1f56a9adcbf_0_4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0" name="Google Shape;30;g1f56a9adcbf_0_4"/>
          <p:cNvGrpSpPr/>
          <p:nvPr/>
        </p:nvGrpSpPr>
        <p:grpSpPr>
          <a:xfrm>
            <a:off x="6553032" y="5623802"/>
            <a:ext cx="2389068" cy="1234317"/>
            <a:chOff x="6917201" y="0"/>
            <a:chExt cx="2227777" cy="863400"/>
          </a:xfrm>
        </p:grpSpPr>
        <p:sp>
          <p:nvSpPr>
            <p:cNvPr id="31" name="Google Shape;31;g1f56a9adcbf_0_4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g1f56a9adcbf_0_4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g1f56a9adcbf_0_4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4" name="Google Shape;34;g1f56a9adcbf_0_4"/>
          <p:cNvGrpSpPr/>
          <p:nvPr/>
        </p:nvGrpSpPr>
        <p:grpSpPr>
          <a:xfrm>
            <a:off x="199149" y="5407536"/>
            <a:ext cx="2795414" cy="1444382"/>
            <a:chOff x="6917201" y="0"/>
            <a:chExt cx="2227777" cy="863400"/>
          </a:xfrm>
        </p:grpSpPr>
        <p:sp>
          <p:nvSpPr>
            <p:cNvPr id="35" name="Google Shape;35;g1f56a9adcbf_0_4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" name="Google Shape;36;g1f56a9adcbf_0_4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" name="Google Shape;37;g1f56a9adcbf_0_4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8" name="Google Shape;38;g1f56a9adcbf_0_4"/>
          <p:cNvSpPr txBox="1"/>
          <p:nvPr>
            <p:ph type="ctrTitle"/>
          </p:nvPr>
        </p:nvSpPr>
        <p:spPr>
          <a:xfrm>
            <a:off x="1858703" y="2430444"/>
            <a:ext cx="5361300" cy="193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39" name="Google Shape;39;g1f56a9adcbf_0_4"/>
          <p:cNvSpPr txBox="1"/>
          <p:nvPr>
            <p:ph idx="1" type="subTitle"/>
          </p:nvPr>
        </p:nvSpPr>
        <p:spPr>
          <a:xfrm>
            <a:off x="1858700" y="4550878"/>
            <a:ext cx="5361300" cy="69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0" name="Google Shape;40;g1f56a9adcbf_0_4"/>
          <p:cNvSpPr txBox="1"/>
          <p:nvPr>
            <p:ph idx="12" type="sldNum"/>
          </p:nvPr>
        </p:nvSpPr>
        <p:spPr>
          <a:xfrm>
            <a:off x="8390734" y="6058224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accent3"/>
        </a:solidFill>
      </p:bgPr>
    </p:bg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1f56a9adcbf_0_104"/>
          <p:cNvSpPr/>
          <p:nvPr/>
        </p:nvSpPr>
        <p:spPr>
          <a:xfrm flipH="1">
            <a:off x="5569200" y="3778767"/>
            <a:ext cx="3574800" cy="30792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5" name="Google Shape;115;g1f56a9adcbf_0_104"/>
          <p:cNvGrpSpPr/>
          <p:nvPr/>
        </p:nvGrpSpPr>
        <p:grpSpPr>
          <a:xfrm>
            <a:off x="5959222" y="5492768"/>
            <a:ext cx="2520952" cy="1365553"/>
            <a:chOff x="6917201" y="0"/>
            <a:chExt cx="2227777" cy="863400"/>
          </a:xfrm>
        </p:grpSpPr>
        <p:sp>
          <p:nvSpPr>
            <p:cNvPr id="116" name="Google Shape;116;g1f56a9adcbf_0_104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g1f56a9adcbf_0_104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Google Shape;118;g1f56a9adcbf_0_104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19" name="Google Shape;119;g1f56a9adcbf_0_104"/>
          <p:cNvGrpSpPr/>
          <p:nvPr/>
        </p:nvGrpSpPr>
        <p:grpSpPr>
          <a:xfrm>
            <a:off x="199149" y="3"/>
            <a:ext cx="2795414" cy="1444382"/>
            <a:chOff x="6917201" y="0"/>
            <a:chExt cx="2227777" cy="863400"/>
          </a:xfrm>
        </p:grpSpPr>
        <p:sp>
          <p:nvSpPr>
            <p:cNvPr id="120" name="Google Shape;120;g1f56a9adcbf_0_104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" name="Google Shape;121;g1f56a9adcbf_0_104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" name="Google Shape;122;g1f56a9adcbf_0_104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23" name="Google Shape;123;g1f56a9adcbf_0_104"/>
          <p:cNvSpPr txBox="1"/>
          <p:nvPr>
            <p:ph hasCustomPrompt="1" type="title"/>
          </p:nvPr>
        </p:nvSpPr>
        <p:spPr>
          <a:xfrm>
            <a:off x="1385850" y="1845133"/>
            <a:ext cx="6372300" cy="1839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24" name="Google Shape;124;g1f56a9adcbf_0_104"/>
          <p:cNvSpPr txBox="1"/>
          <p:nvPr>
            <p:ph idx="1" type="body"/>
          </p:nvPr>
        </p:nvSpPr>
        <p:spPr>
          <a:xfrm>
            <a:off x="1385850" y="3818467"/>
            <a:ext cx="6372300" cy="85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algn="ctr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ctr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ctr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25" name="Google Shape;125;g1f56a9adcbf_0_104"/>
          <p:cNvSpPr txBox="1"/>
          <p:nvPr>
            <p:ph idx="12" type="sldNum"/>
          </p:nvPr>
        </p:nvSpPr>
        <p:spPr>
          <a:xfrm>
            <a:off x="8390734" y="6058224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1f56a9adcbf_0_117"/>
          <p:cNvSpPr txBox="1"/>
          <p:nvPr>
            <p:ph idx="12" type="sldNum"/>
          </p:nvPr>
        </p:nvSpPr>
        <p:spPr>
          <a:xfrm>
            <a:off x="8390734" y="6058224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y objetos" type="obj">
  <p:cSld name="OBJECT"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1f56a9adcbf_0_119"/>
          <p:cNvSpPr txBox="1"/>
          <p:nvPr>
            <p:ph type="title"/>
          </p:nvPr>
        </p:nvSpPr>
        <p:spPr>
          <a:xfrm>
            <a:off x="612648" y="228600"/>
            <a:ext cx="81534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30" name="Google Shape;130;g1f56a9adcbf_0_119"/>
          <p:cNvSpPr txBox="1"/>
          <p:nvPr>
            <p:ph idx="10" type="dt"/>
          </p:nvPr>
        </p:nvSpPr>
        <p:spPr>
          <a:xfrm>
            <a:off x="6096000" y="6248400"/>
            <a:ext cx="26670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1" name="Google Shape;131;g1f56a9adcbf_0_119"/>
          <p:cNvSpPr txBox="1"/>
          <p:nvPr>
            <p:ph idx="11" type="ftr"/>
          </p:nvPr>
        </p:nvSpPr>
        <p:spPr>
          <a:xfrm>
            <a:off x="609600" y="6248206"/>
            <a:ext cx="54210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2" name="Google Shape;132;g1f56a9adcbf_0_119"/>
          <p:cNvSpPr txBox="1"/>
          <p:nvPr>
            <p:ph idx="12" type="sldNum"/>
          </p:nvPr>
        </p:nvSpPr>
        <p:spPr>
          <a:xfrm>
            <a:off x="0" y="1272222"/>
            <a:ext cx="533400" cy="24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85000" lnSpcReduction="20000"/>
          </a:bodyPr>
          <a:lstStyle>
            <a:lvl1pPr indent="0" lvl="0" marL="0" rtl="0" algn="ctr">
              <a:spcBef>
                <a:spcPts val="0"/>
              </a:spcBef>
              <a:buNone/>
              <a:defRPr b="1" sz="140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indent="0" lvl="1" marL="0" rtl="0" algn="ctr">
              <a:spcBef>
                <a:spcPts val="0"/>
              </a:spcBef>
              <a:buNone/>
              <a:defRPr b="1" sz="140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2pPr>
            <a:lvl3pPr indent="0" lvl="2" marL="0" rtl="0" algn="ctr">
              <a:spcBef>
                <a:spcPts val="0"/>
              </a:spcBef>
              <a:buNone/>
              <a:defRPr b="1" sz="140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3pPr>
            <a:lvl4pPr indent="0" lvl="3" marL="0" rtl="0" algn="ctr">
              <a:spcBef>
                <a:spcPts val="0"/>
              </a:spcBef>
              <a:buNone/>
              <a:defRPr b="1" sz="140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4pPr>
            <a:lvl5pPr indent="0" lvl="4" marL="0" rtl="0" algn="ctr">
              <a:spcBef>
                <a:spcPts val="0"/>
              </a:spcBef>
              <a:buNone/>
              <a:defRPr b="1" sz="140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5pPr>
            <a:lvl6pPr indent="0" lvl="5" marL="0" rtl="0" algn="ctr">
              <a:spcBef>
                <a:spcPts val="0"/>
              </a:spcBef>
              <a:buNone/>
              <a:defRPr b="1" sz="140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6pPr>
            <a:lvl7pPr indent="0" lvl="6" marL="0" rtl="0" algn="ctr">
              <a:spcBef>
                <a:spcPts val="0"/>
              </a:spcBef>
              <a:buNone/>
              <a:defRPr b="1" sz="140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7pPr>
            <a:lvl8pPr indent="0" lvl="7" marL="0" rtl="0" algn="ctr">
              <a:spcBef>
                <a:spcPts val="0"/>
              </a:spcBef>
              <a:buNone/>
              <a:defRPr b="1" sz="140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8pPr>
            <a:lvl9pPr indent="0" lvl="8" marL="0" rtl="0" algn="ctr">
              <a:spcBef>
                <a:spcPts val="0"/>
              </a:spcBef>
              <a:buNone/>
              <a:defRPr b="1" sz="140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33" name="Google Shape;133;g1f56a9adcbf_0_119"/>
          <p:cNvSpPr txBox="1"/>
          <p:nvPr>
            <p:ph idx="1" type="body"/>
          </p:nvPr>
        </p:nvSpPr>
        <p:spPr>
          <a:xfrm>
            <a:off x="612648" y="1600200"/>
            <a:ext cx="8153400" cy="44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97180" lvl="0" marL="457200" rtl="0" algn="l">
              <a:spcBef>
                <a:spcPts val="700"/>
              </a:spcBef>
              <a:spcAft>
                <a:spcPts val="0"/>
              </a:spcAft>
              <a:buSzPts val="1080"/>
              <a:buChar char="●"/>
              <a:defRPr/>
            </a:lvl1pPr>
            <a:lvl2pPr indent="-308610" lvl="1" marL="914400" rtl="0" algn="l">
              <a:spcBef>
                <a:spcPts val="1200"/>
              </a:spcBef>
              <a:spcAft>
                <a:spcPts val="0"/>
              </a:spcAft>
              <a:buSzPts val="1260"/>
              <a:buChar char="○"/>
              <a:defRPr/>
            </a:lvl2pPr>
            <a:lvl3pPr indent="-314325" lvl="2" marL="1371600" rtl="0" algn="l">
              <a:spcBef>
                <a:spcPts val="1200"/>
              </a:spcBef>
              <a:spcAft>
                <a:spcPts val="0"/>
              </a:spcAft>
              <a:buSzPts val="1350"/>
              <a:buChar char="■"/>
              <a:defRPr/>
            </a:lvl3pPr>
            <a:lvl4pPr indent="-314325" lvl="3" marL="1828800" rtl="0" algn="l">
              <a:spcBef>
                <a:spcPts val="1200"/>
              </a:spcBef>
              <a:spcAft>
                <a:spcPts val="0"/>
              </a:spcAft>
              <a:buSzPts val="1350"/>
              <a:buChar char="●"/>
              <a:defRPr/>
            </a:lvl4pPr>
            <a:lvl5pPr indent="-302895" lvl="4" marL="2286000" rtl="0" algn="l">
              <a:spcBef>
                <a:spcPts val="1200"/>
              </a:spcBef>
              <a:spcAft>
                <a:spcPts val="0"/>
              </a:spcAft>
              <a:buSzPts val="1170"/>
              <a:buChar char="○"/>
              <a:defRPr/>
            </a:lvl5pPr>
            <a:lvl6pPr indent="-342900" lvl="5" marL="2743200" rtl="0" algn="l">
              <a:spcBef>
                <a:spcPts val="120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rtl="0" algn="l">
              <a:spcBef>
                <a:spcPts val="120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rtl="0" algn="l">
              <a:spcBef>
                <a:spcPts val="1200"/>
              </a:spcBef>
              <a:spcAft>
                <a:spcPts val="1200"/>
              </a:spcAft>
              <a:buSzPts val="18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accent3"/>
        </a:solidFill>
      </p:bgPr>
    </p:bg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g1f56a9adcbf_0_32"/>
          <p:cNvSpPr/>
          <p:nvPr/>
        </p:nvSpPr>
        <p:spPr>
          <a:xfrm flipH="1">
            <a:off x="4757100" y="3079200"/>
            <a:ext cx="4386900" cy="37788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3" name="Google Shape;43;g1f56a9adcbf_0_32"/>
          <p:cNvGrpSpPr/>
          <p:nvPr/>
        </p:nvGrpSpPr>
        <p:grpSpPr>
          <a:xfrm>
            <a:off x="5594191" y="5281486"/>
            <a:ext cx="2910145" cy="1576482"/>
            <a:chOff x="6917201" y="0"/>
            <a:chExt cx="2227777" cy="863400"/>
          </a:xfrm>
        </p:grpSpPr>
        <p:sp>
          <p:nvSpPr>
            <p:cNvPr id="44" name="Google Shape;44;g1f56a9adcbf_0_3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" name="Google Shape;45;g1f56a9adcbf_0_3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" name="Google Shape;46;g1f56a9adcbf_0_3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7" name="Google Shape;47;g1f56a9adcbf_0_32"/>
          <p:cNvGrpSpPr/>
          <p:nvPr/>
        </p:nvGrpSpPr>
        <p:grpSpPr>
          <a:xfrm>
            <a:off x="199149" y="3"/>
            <a:ext cx="2795414" cy="1444382"/>
            <a:chOff x="6917201" y="0"/>
            <a:chExt cx="2227777" cy="863400"/>
          </a:xfrm>
        </p:grpSpPr>
        <p:sp>
          <p:nvSpPr>
            <p:cNvPr id="48" name="Google Shape;48;g1f56a9adcbf_0_3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" name="Google Shape;49;g1f56a9adcbf_0_3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" name="Google Shape;50;g1f56a9adcbf_0_3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1" name="Google Shape;51;g1f56a9adcbf_0_32"/>
          <p:cNvSpPr txBox="1"/>
          <p:nvPr>
            <p:ph type="title"/>
          </p:nvPr>
        </p:nvSpPr>
        <p:spPr>
          <a:xfrm>
            <a:off x="1888684" y="2328133"/>
            <a:ext cx="5377500" cy="219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52" name="Google Shape;52;g1f56a9adcbf_0_32"/>
          <p:cNvSpPr txBox="1"/>
          <p:nvPr>
            <p:ph idx="12" type="sldNum"/>
          </p:nvPr>
        </p:nvSpPr>
        <p:spPr>
          <a:xfrm>
            <a:off x="8390734" y="6058224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bg>
      <p:bgPr>
        <a:solidFill>
          <a:schemeClr val="dk2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g1f56a9adcbf_0_44"/>
          <p:cNvSpPr/>
          <p:nvPr/>
        </p:nvSpPr>
        <p:spPr>
          <a:xfrm flipH="1">
            <a:off x="3582600" y="2067600"/>
            <a:ext cx="5561400" cy="47904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g1f56a9adcbf_0_44"/>
          <p:cNvSpPr/>
          <p:nvPr/>
        </p:nvSpPr>
        <p:spPr>
          <a:xfrm>
            <a:off x="31" y="3766000"/>
            <a:ext cx="7370400" cy="30921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g1f56a9adcbf_0_44"/>
          <p:cNvSpPr/>
          <p:nvPr/>
        </p:nvSpPr>
        <p:spPr>
          <a:xfrm>
            <a:off x="203225" y="275000"/>
            <a:ext cx="8737500" cy="63081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g1f56a9adcbf_0_44"/>
          <p:cNvSpPr txBox="1"/>
          <p:nvPr>
            <p:ph type="title"/>
          </p:nvPr>
        </p:nvSpPr>
        <p:spPr>
          <a:xfrm>
            <a:off x="819150" y="1127467"/>
            <a:ext cx="7505700" cy="127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58" name="Google Shape;58;g1f56a9adcbf_0_44"/>
          <p:cNvSpPr txBox="1"/>
          <p:nvPr>
            <p:ph idx="1" type="body"/>
          </p:nvPr>
        </p:nvSpPr>
        <p:spPr>
          <a:xfrm>
            <a:off x="819150" y="2654300"/>
            <a:ext cx="7505700" cy="326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9" name="Google Shape;59;g1f56a9adcbf_0_44"/>
          <p:cNvSpPr txBox="1"/>
          <p:nvPr>
            <p:ph idx="12" type="sldNum"/>
          </p:nvPr>
        </p:nvSpPr>
        <p:spPr>
          <a:xfrm>
            <a:off x="8390734" y="6058224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bg>
      <p:bgPr>
        <a:solidFill>
          <a:schemeClr val="dk2"/>
        </a:solidFill>
      </p:bgPr>
    </p:bg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1f56a9adcbf_0_51"/>
          <p:cNvSpPr/>
          <p:nvPr/>
        </p:nvSpPr>
        <p:spPr>
          <a:xfrm flipH="1">
            <a:off x="3582600" y="2067600"/>
            <a:ext cx="5561400" cy="47904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" name="Google Shape;62;g1f56a9adcbf_0_51"/>
          <p:cNvSpPr/>
          <p:nvPr/>
        </p:nvSpPr>
        <p:spPr>
          <a:xfrm>
            <a:off x="31" y="3766000"/>
            <a:ext cx="7370400" cy="30921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" name="Google Shape;63;g1f56a9adcbf_0_51"/>
          <p:cNvSpPr/>
          <p:nvPr/>
        </p:nvSpPr>
        <p:spPr>
          <a:xfrm>
            <a:off x="203225" y="275000"/>
            <a:ext cx="8737500" cy="63081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" name="Google Shape;64;g1f56a9adcbf_0_51"/>
          <p:cNvSpPr txBox="1"/>
          <p:nvPr>
            <p:ph type="title"/>
          </p:nvPr>
        </p:nvSpPr>
        <p:spPr>
          <a:xfrm>
            <a:off x="819150" y="1127467"/>
            <a:ext cx="7505700" cy="127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65" name="Google Shape;65;g1f56a9adcbf_0_51"/>
          <p:cNvSpPr txBox="1"/>
          <p:nvPr>
            <p:ph idx="1" type="body"/>
          </p:nvPr>
        </p:nvSpPr>
        <p:spPr>
          <a:xfrm>
            <a:off x="819150" y="2654300"/>
            <a:ext cx="3686100" cy="326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6" name="Google Shape;66;g1f56a9adcbf_0_51"/>
          <p:cNvSpPr txBox="1"/>
          <p:nvPr>
            <p:ph idx="2" type="body"/>
          </p:nvPr>
        </p:nvSpPr>
        <p:spPr>
          <a:xfrm>
            <a:off x="4638675" y="2654300"/>
            <a:ext cx="3686100" cy="326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7" name="Google Shape;67;g1f56a9adcbf_0_51"/>
          <p:cNvSpPr txBox="1"/>
          <p:nvPr>
            <p:ph idx="12" type="sldNum"/>
          </p:nvPr>
        </p:nvSpPr>
        <p:spPr>
          <a:xfrm>
            <a:off x="8390734" y="6058224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bg>
      <p:bgPr>
        <a:solidFill>
          <a:schemeClr val="dk2"/>
        </a:solidFill>
      </p:bgPr>
    </p:bg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1f56a9adcbf_0_59"/>
          <p:cNvSpPr/>
          <p:nvPr/>
        </p:nvSpPr>
        <p:spPr>
          <a:xfrm flipH="1">
            <a:off x="3582600" y="2067600"/>
            <a:ext cx="5561400" cy="47904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" name="Google Shape;70;g1f56a9adcbf_0_59"/>
          <p:cNvSpPr/>
          <p:nvPr/>
        </p:nvSpPr>
        <p:spPr>
          <a:xfrm>
            <a:off x="31" y="3766000"/>
            <a:ext cx="7370400" cy="30921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" name="Google Shape;71;g1f56a9adcbf_0_59"/>
          <p:cNvSpPr/>
          <p:nvPr/>
        </p:nvSpPr>
        <p:spPr>
          <a:xfrm>
            <a:off x="203225" y="275000"/>
            <a:ext cx="8737500" cy="63081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g1f56a9adcbf_0_59"/>
          <p:cNvSpPr txBox="1"/>
          <p:nvPr>
            <p:ph type="title"/>
          </p:nvPr>
        </p:nvSpPr>
        <p:spPr>
          <a:xfrm>
            <a:off x="819150" y="1127467"/>
            <a:ext cx="7505700" cy="127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73" name="Google Shape;73;g1f56a9adcbf_0_59"/>
          <p:cNvSpPr txBox="1"/>
          <p:nvPr>
            <p:ph idx="12" type="sldNum"/>
          </p:nvPr>
        </p:nvSpPr>
        <p:spPr>
          <a:xfrm>
            <a:off x="8390734" y="6058224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bg>
      <p:bgPr>
        <a:solidFill>
          <a:schemeClr val="accent3"/>
        </a:solidFill>
      </p:bgPr>
    </p:bg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1f56a9adcbf_0_65"/>
          <p:cNvSpPr/>
          <p:nvPr/>
        </p:nvSpPr>
        <p:spPr>
          <a:xfrm flipH="1">
            <a:off x="3582600" y="2067600"/>
            <a:ext cx="5561400" cy="47904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" name="Google Shape;76;g1f56a9adcbf_0_65"/>
          <p:cNvSpPr/>
          <p:nvPr/>
        </p:nvSpPr>
        <p:spPr>
          <a:xfrm>
            <a:off x="31" y="3766000"/>
            <a:ext cx="7370400" cy="30921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" name="Google Shape;77;g1f56a9adcbf_0_65"/>
          <p:cNvSpPr/>
          <p:nvPr/>
        </p:nvSpPr>
        <p:spPr>
          <a:xfrm>
            <a:off x="203225" y="275000"/>
            <a:ext cx="8737500" cy="63081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" name="Google Shape;78;g1f56a9adcbf_0_65"/>
          <p:cNvSpPr txBox="1"/>
          <p:nvPr>
            <p:ph type="title"/>
          </p:nvPr>
        </p:nvSpPr>
        <p:spPr>
          <a:xfrm>
            <a:off x="819150" y="1127467"/>
            <a:ext cx="3709200" cy="184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79" name="Google Shape;79;g1f56a9adcbf_0_65"/>
          <p:cNvSpPr txBox="1"/>
          <p:nvPr>
            <p:ph idx="1" type="body"/>
          </p:nvPr>
        </p:nvSpPr>
        <p:spPr>
          <a:xfrm>
            <a:off x="830700" y="3092067"/>
            <a:ext cx="3709200" cy="2826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80" name="Google Shape;80;g1f56a9adcbf_0_65"/>
          <p:cNvSpPr txBox="1"/>
          <p:nvPr>
            <p:ph idx="12" type="sldNum"/>
          </p:nvPr>
        </p:nvSpPr>
        <p:spPr>
          <a:xfrm>
            <a:off x="8390734" y="6058224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1"/>
        </a:solidFill>
      </p:bgPr>
    </p:bg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1f56a9adcbf_0_72"/>
          <p:cNvSpPr/>
          <p:nvPr/>
        </p:nvSpPr>
        <p:spPr>
          <a:xfrm>
            <a:off x="0" y="3764192"/>
            <a:ext cx="7369200" cy="3089100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" name="Google Shape;83;g1f56a9adcbf_0_72"/>
          <p:cNvSpPr/>
          <p:nvPr/>
        </p:nvSpPr>
        <p:spPr>
          <a:xfrm flipH="1">
            <a:off x="3583210" y="2072150"/>
            <a:ext cx="5560500" cy="47859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4" name="Google Shape;84;g1f56a9adcbf_0_72"/>
          <p:cNvGrpSpPr/>
          <p:nvPr/>
        </p:nvGrpSpPr>
        <p:grpSpPr>
          <a:xfrm>
            <a:off x="255991" y="-11"/>
            <a:ext cx="2251347" cy="1391229"/>
            <a:chOff x="3961956" y="4383950"/>
            <a:chExt cx="1160548" cy="548700"/>
          </a:xfrm>
        </p:grpSpPr>
        <p:sp>
          <p:nvSpPr>
            <p:cNvPr id="85" name="Google Shape;85;g1f56a9adcbf_0_72"/>
            <p:cNvSpPr/>
            <p:nvPr/>
          </p:nvSpPr>
          <p:spPr>
            <a:xfrm>
              <a:off x="4224904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" name="Google Shape;86;g1f56a9adcbf_0_72"/>
            <p:cNvSpPr/>
            <p:nvPr/>
          </p:nvSpPr>
          <p:spPr>
            <a:xfrm>
              <a:off x="4093430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g1f56a9adcbf_0_72"/>
            <p:cNvSpPr/>
            <p:nvPr/>
          </p:nvSpPr>
          <p:spPr>
            <a:xfrm>
              <a:off x="3961956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8" name="Google Shape;88;g1f56a9adcbf_0_72"/>
          <p:cNvSpPr/>
          <p:nvPr/>
        </p:nvSpPr>
        <p:spPr>
          <a:xfrm>
            <a:off x="203225" y="275000"/>
            <a:ext cx="8737500" cy="63081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9" name="Google Shape;89;g1f56a9adcbf_0_72"/>
          <p:cNvGrpSpPr/>
          <p:nvPr/>
        </p:nvGrpSpPr>
        <p:grpSpPr>
          <a:xfrm>
            <a:off x="34934" y="6029501"/>
            <a:ext cx="1593306" cy="822734"/>
            <a:chOff x="6917201" y="0"/>
            <a:chExt cx="2227777" cy="863400"/>
          </a:xfrm>
        </p:grpSpPr>
        <p:sp>
          <p:nvSpPr>
            <p:cNvPr id="90" name="Google Shape;90;g1f56a9adcbf_0_7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" name="Google Shape;91;g1f56a9adcbf_0_7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" name="Google Shape;92;g1f56a9adcbf_0_7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93" name="Google Shape;93;g1f56a9adcbf_0_72"/>
          <p:cNvGrpSpPr/>
          <p:nvPr/>
        </p:nvGrpSpPr>
        <p:grpSpPr>
          <a:xfrm>
            <a:off x="5886353" y="1657"/>
            <a:ext cx="3257455" cy="1681990"/>
            <a:chOff x="6917201" y="0"/>
            <a:chExt cx="2227777" cy="863400"/>
          </a:xfrm>
        </p:grpSpPr>
        <p:sp>
          <p:nvSpPr>
            <p:cNvPr id="94" name="Google Shape;94;g1f56a9adcbf_0_7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" name="Google Shape;95;g1f56a9adcbf_0_7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" name="Google Shape;96;g1f56a9adcbf_0_7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7" name="Google Shape;97;g1f56a9adcbf_0_72"/>
          <p:cNvSpPr txBox="1"/>
          <p:nvPr>
            <p:ph type="title"/>
          </p:nvPr>
        </p:nvSpPr>
        <p:spPr>
          <a:xfrm>
            <a:off x="1393929" y="1734861"/>
            <a:ext cx="6366900" cy="3385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/>
        </p:txBody>
      </p:sp>
      <p:sp>
        <p:nvSpPr>
          <p:cNvPr id="98" name="Google Shape;98;g1f56a9adcbf_0_72"/>
          <p:cNvSpPr txBox="1"/>
          <p:nvPr>
            <p:ph idx="12" type="sldNum"/>
          </p:nvPr>
        </p:nvSpPr>
        <p:spPr>
          <a:xfrm>
            <a:off x="8390734" y="6058224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bg>
      <p:bgPr>
        <a:solidFill>
          <a:schemeClr val="dk2"/>
        </a:solidFill>
      </p:bgPr>
    </p:bg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1f56a9adcbf_0_90"/>
          <p:cNvSpPr/>
          <p:nvPr/>
        </p:nvSpPr>
        <p:spPr>
          <a:xfrm flipH="1">
            <a:off x="3582600" y="2067600"/>
            <a:ext cx="5561400" cy="47904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Google Shape;101;g1f56a9adcbf_0_90"/>
          <p:cNvSpPr/>
          <p:nvPr/>
        </p:nvSpPr>
        <p:spPr>
          <a:xfrm>
            <a:off x="31" y="3766000"/>
            <a:ext cx="7370400" cy="30921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" name="Google Shape;102;g1f56a9adcbf_0_90"/>
          <p:cNvSpPr/>
          <p:nvPr/>
        </p:nvSpPr>
        <p:spPr>
          <a:xfrm>
            <a:off x="203225" y="275000"/>
            <a:ext cx="8737500" cy="63081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" name="Google Shape;103;g1f56a9adcbf_0_90"/>
          <p:cNvSpPr txBox="1"/>
          <p:nvPr>
            <p:ph type="title"/>
          </p:nvPr>
        </p:nvSpPr>
        <p:spPr>
          <a:xfrm>
            <a:off x="819150" y="1127467"/>
            <a:ext cx="6424200" cy="93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04" name="Google Shape;104;g1f56a9adcbf_0_90"/>
          <p:cNvSpPr txBox="1"/>
          <p:nvPr>
            <p:ph idx="1" type="subTitle"/>
          </p:nvPr>
        </p:nvSpPr>
        <p:spPr>
          <a:xfrm>
            <a:off x="819150" y="2067600"/>
            <a:ext cx="5859900" cy="52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5" name="Google Shape;105;g1f56a9adcbf_0_90"/>
          <p:cNvSpPr txBox="1"/>
          <p:nvPr>
            <p:ph idx="2" type="body"/>
          </p:nvPr>
        </p:nvSpPr>
        <p:spPr>
          <a:xfrm>
            <a:off x="819150" y="3289400"/>
            <a:ext cx="5859900" cy="279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06" name="Google Shape;106;g1f56a9adcbf_0_90"/>
          <p:cNvSpPr txBox="1"/>
          <p:nvPr>
            <p:ph idx="12" type="sldNum"/>
          </p:nvPr>
        </p:nvSpPr>
        <p:spPr>
          <a:xfrm>
            <a:off x="8390734" y="6058224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bg>
      <p:bgPr>
        <a:solidFill>
          <a:schemeClr val="accent1"/>
        </a:solidFill>
      </p:bgPr>
    </p:bg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1f56a9adcbf_0_98"/>
          <p:cNvSpPr/>
          <p:nvPr/>
        </p:nvSpPr>
        <p:spPr>
          <a:xfrm>
            <a:off x="31" y="3766000"/>
            <a:ext cx="7370400" cy="30921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9" name="Google Shape;109;g1f56a9adcbf_0_98"/>
          <p:cNvSpPr/>
          <p:nvPr/>
        </p:nvSpPr>
        <p:spPr>
          <a:xfrm flipH="1">
            <a:off x="3582600" y="2067600"/>
            <a:ext cx="5561400" cy="47904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" name="Google Shape;110;g1f56a9adcbf_0_98"/>
          <p:cNvSpPr/>
          <p:nvPr/>
        </p:nvSpPr>
        <p:spPr>
          <a:xfrm>
            <a:off x="203225" y="275000"/>
            <a:ext cx="8737500" cy="63081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" name="Google Shape;111;g1f56a9adcbf_0_98"/>
          <p:cNvSpPr txBox="1"/>
          <p:nvPr>
            <p:ph idx="1" type="body"/>
          </p:nvPr>
        </p:nvSpPr>
        <p:spPr>
          <a:xfrm>
            <a:off x="328025" y="5551333"/>
            <a:ext cx="7415100" cy="806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12" name="Google Shape;112;g1f56a9adcbf_0_98"/>
          <p:cNvSpPr txBox="1"/>
          <p:nvPr>
            <p:ph idx="12" type="sldNum"/>
          </p:nvPr>
        </p:nvSpPr>
        <p:spPr>
          <a:xfrm>
            <a:off x="8390734" y="6058224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hift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g1f56a9adcbf_0_0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/>
        </p:txBody>
      </p:sp>
      <p:sp>
        <p:nvSpPr>
          <p:cNvPr id="11" name="Google Shape;11;g1f56a9adcbf_0_0"/>
          <p:cNvSpPr txBox="1"/>
          <p:nvPr>
            <p:ph idx="1" type="body"/>
          </p:nvPr>
        </p:nvSpPr>
        <p:spPr>
          <a:xfrm>
            <a:off x="311700" y="1536633"/>
            <a:ext cx="8520600" cy="452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Calibri"/>
              <a:buChar char="●"/>
              <a:defRPr sz="13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984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984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984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984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984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984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984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984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g1f56a9adcbf_0_0"/>
          <p:cNvSpPr txBox="1"/>
          <p:nvPr>
            <p:ph idx="12" type="sldNum"/>
          </p:nvPr>
        </p:nvSpPr>
        <p:spPr>
          <a:xfrm>
            <a:off x="8390734" y="6058224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2.png"/><Relationship Id="rId4" Type="http://schemas.openxmlformats.org/officeDocument/2006/relationships/image" Target="../media/image18.png"/><Relationship Id="rId5" Type="http://schemas.openxmlformats.org/officeDocument/2006/relationships/image" Target="../media/image10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6.png"/><Relationship Id="rId4" Type="http://schemas.openxmlformats.org/officeDocument/2006/relationships/image" Target="../media/image50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8.png"/><Relationship Id="rId4" Type="http://schemas.openxmlformats.org/officeDocument/2006/relationships/image" Target="../media/image13.png"/><Relationship Id="rId5" Type="http://schemas.openxmlformats.org/officeDocument/2006/relationships/image" Target="../media/image45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7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5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41.png"/><Relationship Id="rId4" Type="http://schemas.openxmlformats.org/officeDocument/2006/relationships/image" Target="../media/image20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9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1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51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22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27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28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24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29.png"/><Relationship Id="rId4" Type="http://schemas.openxmlformats.org/officeDocument/2006/relationships/image" Target="../media/image36.png"/><Relationship Id="rId5" Type="http://schemas.openxmlformats.org/officeDocument/2006/relationships/image" Target="../media/image32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30.png"/><Relationship Id="rId4" Type="http://schemas.openxmlformats.org/officeDocument/2006/relationships/image" Target="../media/image3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42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47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35.pn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34.pn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37.png"/><Relationship Id="rId4" Type="http://schemas.openxmlformats.org/officeDocument/2006/relationships/image" Target="../media/image40.png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39.png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38.png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48.png"/><Relationship Id="rId4" Type="http://schemas.openxmlformats.org/officeDocument/2006/relationships/image" Target="../media/image46.png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49.png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49.png"/><Relationship Id="rId4" Type="http://schemas.openxmlformats.org/officeDocument/2006/relationships/image" Target="../media/image5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0.xml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1.xml"/><Relationship Id="rId3" Type="http://schemas.openxmlformats.org/officeDocument/2006/relationships/image" Target="../media/image4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png"/><Relationship Id="rId4" Type="http://schemas.openxmlformats.org/officeDocument/2006/relationships/image" Target="../media/image6.png"/><Relationship Id="rId5" Type="http://schemas.openxmlformats.org/officeDocument/2006/relationships/image" Target="../media/image9.jpg"/><Relationship Id="rId6" Type="http://schemas.openxmlformats.org/officeDocument/2006/relationships/image" Target="../media/image5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7.png"/><Relationship Id="rId4" Type="http://schemas.openxmlformats.org/officeDocument/2006/relationships/image" Target="../media/image11.png"/><Relationship Id="rId5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"/>
          <p:cNvSpPr/>
          <p:nvPr/>
        </p:nvSpPr>
        <p:spPr>
          <a:xfrm>
            <a:off x="5715000" y="4064702"/>
            <a:ext cx="3240741" cy="1138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0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Autómatas y Lenguajes</a:t>
            </a:r>
            <a:endParaRPr/>
          </a:p>
          <a:p>
            <a:pPr indent="0" lvl="0" marL="0" marR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0" i="0" lang="en-US" sz="20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Año 2023</a:t>
            </a:r>
            <a:endParaRPr/>
          </a:p>
          <a:p>
            <a:pPr indent="0" lvl="0" marL="0" marR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39" name="Google Shape;139;p1"/>
          <p:cNvSpPr txBox="1"/>
          <p:nvPr/>
        </p:nvSpPr>
        <p:spPr>
          <a:xfrm>
            <a:off x="1858150" y="1950150"/>
            <a:ext cx="5557800" cy="135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800">
                <a:solidFill>
                  <a:srgbClr val="AF7B51"/>
                </a:solidFill>
                <a:latin typeface="Nunito"/>
                <a:ea typeface="Nunito"/>
                <a:cs typeface="Nunito"/>
                <a:sym typeface="Nunito"/>
              </a:rPr>
              <a:t>AUTÓMATAS Y LENGUAJES</a:t>
            </a:r>
            <a:endParaRPr sz="3800">
              <a:solidFill>
                <a:srgbClr val="AF7B5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40" name="Google Shape;140;p1"/>
          <p:cNvSpPr txBox="1"/>
          <p:nvPr/>
        </p:nvSpPr>
        <p:spPr>
          <a:xfrm>
            <a:off x="411250" y="4487224"/>
            <a:ext cx="8451600" cy="12333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60">
                <a:solidFill>
                  <a:srgbClr val="AF7B51"/>
                </a:solidFill>
                <a:latin typeface="Calibri"/>
                <a:ea typeface="Calibri"/>
                <a:cs typeface="Calibri"/>
                <a:sym typeface="Calibri"/>
              </a:rPr>
              <a:t>LENGUAJES LIBRES DEL CONTEXTO - GRAMÁTICAS LIBRES DEL CONTEXTO  - AÑO 2024</a:t>
            </a:r>
            <a:endParaRPr sz="1760">
              <a:solidFill>
                <a:srgbClr val="AF7B5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60">
              <a:solidFill>
                <a:srgbClr val="AF7B5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60">
                <a:solidFill>
                  <a:srgbClr val="AF7B51"/>
                </a:solidFill>
                <a:latin typeface="Calibri"/>
                <a:ea typeface="Calibri"/>
                <a:cs typeface="Calibri"/>
                <a:sym typeface="Calibri"/>
              </a:rPr>
              <a:t>LIC. EN CS. DE LA COMPUTACIÓN - 4to. AÑO</a:t>
            </a:r>
            <a:endParaRPr sz="1760">
              <a:solidFill>
                <a:srgbClr val="AF7B5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200">
              <a:solidFill>
                <a:srgbClr val="59A2BB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10"/>
          <p:cNvSpPr txBox="1"/>
          <p:nvPr>
            <p:ph type="title"/>
          </p:nvPr>
        </p:nvSpPr>
        <p:spPr>
          <a:xfrm>
            <a:off x="819150" y="450142"/>
            <a:ext cx="7505700" cy="127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wentieth Century"/>
              <a:buNone/>
            </a:pPr>
            <a:r>
              <a:rPr lang="en-US" sz="2800"/>
              <a:t>Gramáticas Libres del Contexto (GLC)</a:t>
            </a:r>
            <a:endParaRPr sz="2800"/>
          </a:p>
        </p:txBody>
      </p:sp>
      <p:sp>
        <p:nvSpPr>
          <p:cNvPr id="238" name="Google Shape;238;p10"/>
          <p:cNvSpPr txBox="1"/>
          <p:nvPr>
            <p:ph idx="4294967295" type="body"/>
          </p:nvPr>
        </p:nvSpPr>
        <p:spPr>
          <a:xfrm>
            <a:off x="495300" y="1990344"/>
            <a:ext cx="8153400" cy="44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rgbClr val="1D5C6C"/>
              </a:buClr>
              <a:buSzPts val="2200"/>
              <a:buChar char="★"/>
            </a:pPr>
            <a:r>
              <a:rPr lang="en-US" sz="2200">
                <a:solidFill>
                  <a:srgbClr val="1D5C6C"/>
                </a:solidFill>
              </a:rPr>
              <a:t>Se utilizan las letras mayúsculas para expresar los símbolos no terminales.</a:t>
            </a:r>
            <a:endParaRPr sz="2200">
              <a:solidFill>
                <a:srgbClr val="1D5C6C"/>
              </a:solidFill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rgbClr val="600000"/>
              </a:buClr>
              <a:buSzPts val="2200"/>
              <a:buChar char="★"/>
            </a:pPr>
            <a:r>
              <a:rPr lang="en-US" sz="2200">
                <a:solidFill>
                  <a:srgbClr val="600000"/>
                </a:solidFill>
              </a:rPr>
              <a:t>Para los símbolos del alfabeto </a:t>
            </a:r>
            <a:r>
              <a:rPr b="1" lang="en-US" sz="2200">
                <a:solidFill>
                  <a:srgbClr val="600000"/>
                </a:solidFill>
              </a:rPr>
              <a:t>Σ se usan las letras minúsculas, números, símbolos en general que pueden ser delimitadores, símbolos de puntuación, etc.</a:t>
            </a:r>
            <a:endParaRPr sz="2200">
              <a:solidFill>
                <a:srgbClr val="600000"/>
              </a:solidFill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rgbClr val="A95715"/>
              </a:buClr>
              <a:buSzPts val="2200"/>
              <a:buChar char="★"/>
            </a:pPr>
            <a:r>
              <a:rPr b="1" lang="en-US" sz="2200">
                <a:solidFill>
                  <a:srgbClr val="A95715"/>
                </a:solidFill>
              </a:rPr>
              <a:t>El símbolo distinguido forma parte del conjunto de no terminales.</a:t>
            </a:r>
            <a:endParaRPr sz="2200">
              <a:solidFill>
                <a:srgbClr val="A95715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11"/>
          <p:cNvSpPr/>
          <p:nvPr/>
        </p:nvSpPr>
        <p:spPr>
          <a:xfrm>
            <a:off x="4836575" y="2649025"/>
            <a:ext cx="3638700" cy="11379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44" name="Google Shape;244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8300" y="1449388"/>
            <a:ext cx="4090150" cy="3537150"/>
          </a:xfrm>
          <a:prstGeom prst="rect">
            <a:avLst/>
          </a:prstGeom>
          <a:noFill/>
          <a:ln>
            <a:noFill/>
          </a:ln>
        </p:spPr>
      </p:pic>
      <p:sp>
        <p:nvSpPr>
          <p:cNvPr id="245" name="Google Shape;245;p11"/>
          <p:cNvSpPr txBox="1"/>
          <p:nvPr/>
        </p:nvSpPr>
        <p:spPr>
          <a:xfrm>
            <a:off x="382567" y="5237565"/>
            <a:ext cx="8243400" cy="1015800"/>
          </a:xfrm>
          <a:prstGeom prst="rect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US" sz="2000">
                <a:latin typeface="Twentieth Century"/>
                <a:ea typeface="Twentieth Century"/>
                <a:cs typeface="Twentieth Century"/>
                <a:sym typeface="Twentieth Century"/>
              </a:rPr>
              <a:t>Recordar: </a:t>
            </a:r>
            <a:r>
              <a:rPr i="1" lang="en-US" sz="2000">
                <a:solidFill>
                  <a:srgbClr val="1D5C6C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El símbolo          se lee deriva. Representa la relación deriva, que permite derivar cadenas a partir del símbolo distinguido y aplicando las reglas de la GLC.</a:t>
            </a:r>
            <a:endParaRPr i="1" sz="2000">
              <a:solidFill>
                <a:srgbClr val="1D5C6C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pic>
        <p:nvPicPr>
          <p:cNvPr id="246" name="Google Shape;246;p1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661703" y="5343217"/>
            <a:ext cx="381000" cy="254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7" name="Google Shape;247;p11"/>
          <p:cNvSpPr txBox="1"/>
          <p:nvPr/>
        </p:nvSpPr>
        <p:spPr>
          <a:xfrm>
            <a:off x="4836571" y="2694622"/>
            <a:ext cx="3932100" cy="10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US" sz="2000">
                <a:latin typeface="Twentieth Century"/>
                <a:ea typeface="Twentieth Century"/>
                <a:cs typeface="Twentieth Century"/>
                <a:sym typeface="Twentieth Century"/>
              </a:rPr>
              <a:t>Recordar:</a:t>
            </a:r>
            <a:r>
              <a:rPr i="1" lang="en-US" sz="2000">
                <a:latin typeface="Twentieth Century"/>
                <a:ea typeface="Twentieth Century"/>
                <a:cs typeface="Twentieth Century"/>
                <a:sym typeface="Twentieth Century"/>
              </a:rPr>
              <a:t> </a:t>
            </a:r>
            <a:r>
              <a:rPr i="1" lang="en-US" sz="2000">
                <a:solidFill>
                  <a:srgbClr val="1D5C6C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el símbolo </a:t>
            </a:r>
            <a:r>
              <a:rPr i="1" lang="en-US" sz="2200">
                <a:solidFill>
                  <a:srgbClr val="FF0000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→ </a:t>
            </a:r>
            <a:r>
              <a:rPr i="1" lang="en-US" sz="2000">
                <a:solidFill>
                  <a:srgbClr val="1D5C6C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se utiliza para expresar las reglas, en forma práctica y se lee produce.</a:t>
            </a:r>
            <a:endParaRPr i="1" sz="2000">
              <a:solidFill>
                <a:srgbClr val="1D5C6C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248" name="Google Shape;248;p11"/>
          <p:cNvSpPr txBox="1"/>
          <p:nvPr/>
        </p:nvSpPr>
        <p:spPr>
          <a:xfrm>
            <a:off x="5272644" y="1651507"/>
            <a:ext cx="2037737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L = {a</a:t>
            </a:r>
            <a:r>
              <a:rPr b="1" baseline="30000" lang="en-US" sz="20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n</a:t>
            </a:r>
            <a:r>
              <a:rPr b="1" lang="en-US" sz="20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b</a:t>
            </a:r>
            <a:r>
              <a:rPr b="1" baseline="30000" lang="en-US" sz="20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n</a:t>
            </a:r>
            <a:r>
              <a:rPr b="1" lang="en-US" sz="20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/n </a:t>
            </a:r>
            <a:r>
              <a:rPr lang="en-US" sz="18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≥</a:t>
            </a:r>
            <a:r>
              <a:rPr b="1" lang="en-US" sz="20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0}</a:t>
            </a:r>
            <a:endParaRPr/>
          </a:p>
        </p:txBody>
      </p:sp>
      <p:sp>
        <p:nvSpPr>
          <p:cNvPr id="249" name="Google Shape;249;p11"/>
          <p:cNvSpPr txBox="1"/>
          <p:nvPr>
            <p:ph type="title"/>
          </p:nvPr>
        </p:nvSpPr>
        <p:spPr>
          <a:xfrm>
            <a:off x="660400" y="227617"/>
            <a:ext cx="7505700" cy="127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wentieth Century"/>
              <a:buNone/>
            </a:pPr>
            <a:r>
              <a:rPr lang="en-US" sz="2800"/>
              <a:t>Gramáticas Libres del Contexto (GLC)</a:t>
            </a:r>
            <a:endParaRPr sz="2800"/>
          </a:p>
        </p:txBody>
      </p:sp>
      <p:pic>
        <p:nvPicPr>
          <p:cNvPr id="250" name="Google Shape;250;p1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52400" y="6596265"/>
            <a:ext cx="427169" cy="109335"/>
          </a:xfrm>
          <a:prstGeom prst="rect">
            <a:avLst/>
          </a:prstGeom>
          <a:noFill/>
          <a:ln cap="flat" cmpd="sng" w="100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38100" rotWithShape="0" dir="5400000" dist="30000">
              <a:srgbClr val="000000">
                <a:alpha val="44710"/>
              </a:srgbClr>
            </a:outerShdw>
          </a:effectLst>
        </p:spPr>
      </p:pic>
      <p:sp>
        <p:nvSpPr>
          <p:cNvPr id="251" name="Google Shape;251;p11"/>
          <p:cNvSpPr txBox="1"/>
          <p:nvPr/>
        </p:nvSpPr>
        <p:spPr>
          <a:xfrm>
            <a:off x="4116050" y="1651500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latin typeface="Calibri"/>
                <a:ea typeface="Calibri"/>
                <a:cs typeface="Calibri"/>
                <a:sym typeface="Calibri"/>
              </a:rPr>
              <a:t>L = {a</a:t>
            </a:r>
            <a:r>
              <a:rPr b="1" baseline="30000" lang="en-US" sz="2000">
                <a:latin typeface="Calibri"/>
                <a:ea typeface="Calibri"/>
                <a:cs typeface="Calibri"/>
                <a:sym typeface="Calibri"/>
              </a:rPr>
              <a:t>n</a:t>
            </a:r>
            <a:r>
              <a:rPr b="1" lang="en-US" sz="2000">
                <a:latin typeface="Calibri"/>
                <a:ea typeface="Calibri"/>
                <a:cs typeface="Calibri"/>
                <a:sym typeface="Calibri"/>
              </a:rPr>
              <a:t> b</a:t>
            </a:r>
            <a:r>
              <a:rPr b="1" baseline="30000" lang="en-US" sz="2000">
                <a:latin typeface="Calibri"/>
                <a:ea typeface="Calibri"/>
                <a:cs typeface="Calibri"/>
                <a:sym typeface="Calibri"/>
              </a:rPr>
              <a:t>n</a:t>
            </a:r>
            <a:r>
              <a:rPr b="1" lang="en-US" sz="2000">
                <a:latin typeface="Calibri"/>
                <a:ea typeface="Calibri"/>
                <a:cs typeface="Calibri"/>
                <a:sym typeface="Calibri"/>
              </a:rPr>
              <a:t> /n </a:t>
            </a:r>
            <a:r>
              <a:rPr lang="en-US" sz="2000">
                <a:latin typeface="Calibri"/>
                <a:ea typeface="Calibri"/>
                <a:cs typeface="Calibri"/>
                <a:sym typeface="Calibri"/>
              </a:rPr>
              <a:t>≥</a:t>
            </a:r>
            <a:r>
              <a:rPr b="1" lang="en-US" sz="2000">
                <a:latin typeface="Calibri"/>
                <a:ea typeface="Calibri"/>
                <a:cs typeface="Calibri"/>
                <a:sym typeface="Calibri"/>
              </a:rPr>
              <a:t> 0}</a:t>
            </a:r>
            <a:endParaRPr b="1" sz="2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2" name="Google Shape;252;p11"/>
          <p:cNvSpPr/>
          <p:nvPr/>
        </p:nvSpPr>
        <p:spPr>
          <a:xfrm>
            <a:off x="3168950" y="1883722"/>
            <a:ext cx="852600" cy="109200"/>
          </a:xfrm>
          <a:prstGeom prst="leftArrow">
            <a:avLst>
              <a:gd fmla="val 100000" name="adj1"/>
              <a:gd fmla="val 50000" name="adj2"/>
            </a:avLst>
          </a:prstGeom>
          <a:solidFill>
            <a:schemeClr val="accent1"/>
          </a:solidFill>
          <a:ln cap="flat" cmpd="sng" w="9525">
            <a:solidFill>
              <a:srgbClr val="5E880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13"/>
          <p:cNvSpPr txBox="1"/>
          <p:nvPr>
            <p:ph type="title"/>
          </p:nvPr>
        </p:nvSpPr>
        <p:spPr>
          <a:xfrm>
            <a:off x="819150" y="471292"/>
            <a:ext cx="7505700" cy="127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wentieth Century"/>
              <a:buNone/>
            </a:pPr>
            <a:r>
              <a:rPr lang="en-US" sz="2800"/>
              <a:t>Relación deriva (Repaso)</a:t>
            </a:r>
            <a:endParaRPr sz="2800"/>
          </a:p>
        </p:txBody>
      </p:sp>
      <p:pic>
        <p:nvPicPr>
          <p:cNvPr id="258" name="Google Shape;258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4779" y="1923684"/>
            <a:ext cx="7420414" cy="3368396"/>
          </a:xfrm>
          <a:prstGeom prst="rect">
            <a:avLst/>
          </a:prstGeom>
          <a:noFill/>
          <a:ln>
            <a:noFill/>
          </a:ln>
        </p:spPr>
      </p:pic>
      <p:pic>
        <p:nvPicPr>
          <p:cNvPr id="259" name="Google Shape;259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24779" y="4964005"/>
            <a:ext cx="7112000" cy="1600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14"/>
          <p:cNvSpPr txBox="1"/>
          <p:nvPr>
            <p:ph type="title"/>
          </p:nvPr>
        </p:nvSpPr>
        <p:spPr>
          <a:xfrm>
            <a:off x="819150" y="499217"/>
            <a:ext cx="7505700" cy="127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wentieth Century"/>
              <a:buNone/>
            </a:pPr>
            <a:r>
              <a:rPr lang="en-US" sz="2800"/>
              <a:t>Lenguaje generado por una GLC</a:t>
            </a:r>
            <a:endParaRPr sz="2800"/>
          </a:p>
        </p:txBody>
      </p:sp>
      <p:sp>
        <p:nvSpPr>
          <p:cNvPr id="265" name="Google Shape;265;p14"/>
          <p:cNvSpPr txBox="1"/>
          <p:nvPr>
            <p:ph idx="4294967295" type="body"/>
          </p:nvPr>
        </p:nvSpPr>
        <p:spPr>
          <a:xfrm>
            <a:off x="612648" y="1600200"/>
            <a:ext cx="8153400" cy="525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74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700"/>
              </a:spcBef>
              <a:spcAft>
                <a:spcPts val="1200"/>
              </a:spcAft>
              <a:buSzPts val="1740"/>
              <a:buNone/>
            </a:pPr>
            <a:r>
              <a:t/>
            </a:r>
            <a:endParaRPr/>
          </a:p>
        </p:txBody>
      </p:sp>
      <p:pic>
        <p:nvPicPr>
          <p:cNvPr id="266" name="Google Shape;266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12648" y="1982792"/>
            <a:ext cx="7734808" cy="2096008"/>
          </a:xfrm>
          <a:prstGeom prst="rect">
            <a:avLst/>
          </a:prstGeom>
          <a:noFill/>
          <a:ln>
            <a:noFill/>
          </a:ln>
        </p:spPr>
      </p:pic>
      <p:pic>
        <p:nvPicPr>
          <p:cNvPr id="267" name="Google Shape;267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570736" y="5092699"/>
            <a:ext cx="6830828" cy="1265897"/>
          </a:xfrm>
          <a:prstGeom prst="rect">
            <a:avLst/>
          </a:prstGeom>
          <a:noFill/>
          <a:ln>
            <a:noFill/>
          </a:ln>
        </p:spPr>
      </p:pic>
      <p:pic>
        <p:nvPicPr>
          <p:cNvPr id="268" name="Google Shape;268;p1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80136" y="4289474"/>
            <a:ext cx="990600" cy="990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15"/>
          <p:cNvSpPr txBox="1"/>
          <p:nvPr>
            <p:ph type="title"/>
          </p:nvPr>
        </p:nvSpPr>
        <p:spPr>
          <a:xfrm>
            <a:off x="810588" y="481867"/>
            <a:ext cx="7505700" cy="127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wentieth Century"/>
              <a:buNone/>
            </a:pPr>
            <a:r>
              <a:rPr lang="en-US" sz="2800"/>
              <a:t>Ejemplo</a:t>
            </a:r>
            <a:endParaRPr sz="2800"/>
          </a:p>
        </p:txBody>
      </p:sp>
      <p:pic>
        <p:nvPicPr>
          <p:cNvPr id="274" name="Google Shape;274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20850" y="2034500"/>
            <a:ext cx="7695449" cy="385454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16"/>
          <p:cNvSpPr txBox="1"/>
          <p:nvPr>
            <p:ph type="title"/>
          </p:nvPr>
        </p:nvSpPr>
        <p:spPr>
          <a:xfrm>
            <a:off x="819150" y="389867"/>
            <a:ext cx="7505700" cy="127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wentieth Century"/>
              <a:buNone/>
            </a:pPr>
            <a:r>
              <a:rPr lang="en-US" sz="2800"/>
              <a:t>Ejemplo (Cont.)</a:t>
            </a:r>
            <a:endParaRPr sz="2800"/>
          </a:p>
        </p:txBody>
      </p:sp>
      <p:sp>
        <p:nvSpPr>
          <p:cNvPr id="280" name="Google Shape;280;p16"/>
          <p:cNvSpPr/>
          <p:nvPr/>
        </p:nvSpPr>
        <p:spPr>
          <a:xfrm>
            <a:off x="572071" y="5147453"/>
            <a:ext cx="7999857" cy="830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US" sz="24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Determinar, usando la relación deriva, si la gramática construida genera las cadenas miembros del lenguaje.</a:t>
            </a:r>
            <a:endParaRPr sz="24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281" name="Google Shape;281;p16"/>
          <p:cNvSpPr txBox="1"/>
          <p:nvPr/>
        </p:nvSpPr>
        <p:spPr>
          <a:xfrm>
            <a:off x="1038815" y="2458843"/>
            <a:ext cx="3377848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highlight>
                  <a:srgbClr val="000000"/>
                </a:highlight>
                <a:latin typeface="Twentieth Century"/>
                <a:ea typeface="Twentieth Century"/>
                <a:cs typeface="Twentieth Century"/>
                <a:sym typeface="Twentieth Century"/>
              </a:rPr>
              <a:t>abbbba,		babbbbab,	 etc.</a:t>
            </a:r>
            <a:endParaRPr>
              <a:highlight>
                <a:srgbClr val="000000"/>
              </a:highlight>
            </a:endParaRPr>
          </a:p>
        </p:txBody>
      </p:sp>
      <p:sp>
        <p:nvSpPr>
          <p:cNvPr id="282" name="Google Shape;282;p16"/>
          <p:cNvSpPr/>
          <p:nvPr/>
        </p:nvSpPr>
        <p:spPr>
          <a:xfrm rot="-5400000">
            <a:off x="1408086" y="2068193"/>
            <a:ext cx="285007" cy="712519"/>
          </a:xfrm>
          <a:prstGeom prst="rightBracket">
            <a:avLst>
              <a:gd fmla="val 8333" name="adj"/>
            </a:avLst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  <a:effectLst>
            <a:outerShdw blurRad="38100" rotWithShape="0" dir="5400000" dist="30000">
              <a:srgbClr val="000000">
                <a:alpha val="44705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283" name="Google Shape;283;p16"/>
          <p:cNvSpPr/>
          <p:nvPr/>
        </p:nvSpPr>
        <p:spPr>
          <a:xfrm rot="-5400000">
            <a:off x="1484286" y="2224375"/>
            <a:ext cx="132608" cy="463981"/>
          </a:xfrm>
          <a:prstGeom prst="rightBracket">
            <a:avLst>
              <a:gd fmla="val 8333" name="adj"/>
            </a:avLst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  <a:effectLst>
            <a:outerShdw blurRad="38100" rotWithShape="0" dir="5400000" dist="30000">
              <a:srgbClr val="000000">
                <a:alpha val="44705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284" name="Google Shape;284;p16"/>
          <p:cNvSpPr/>
          <p:nvPr/>
        </p:nvSpPr>
        <p:spPr>
          <a:xfrm rot="5400000">
            <a:off x="1497636" y="2763991"/>
            <a:ext cx="105909" cy="183354"/>
          </a:xfrm>
          <a:prstGeom prst="rightBracket">
            <a:avLst>
              <a:gd fmla="val 8333" name="adj"/>
            </a:avLst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  <a:effectLst>
            <a:outerShdw blurRad="38100" rotWithShape="0" dir="5400000" dist="30000">
              <a:srgbClr val="000000">
                <a:alpha val="44705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285" name="Google Shape;285;p16"/>
          <p:cNvSpPr txBox="1"/>
          <p:nvPr/>
        </p:nvSpPr>
        <p:spPr>
          <a:xfrm>
            <a:off x="403281" y="1662785"/>
            <a:ext cx="8194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5E8804"/>
                </a:solidFill>
                <a:latin typeface="Calibri"/>
                <a:ea typeface="Calibri"/>
                <a:cs typeface="Calibri"/>
                <a:sym typeface="Calibri"/>
              </a:rPr>
              <a:t>Observemos la sincronización que se da en las cadenas de este lenguaje:</a:t>
            </a:r>
            <a:endParaRPr sz="2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6" name="Google Shape;286;p16"/>
          <p:cNvSpPr/>
          <p:nvPr/>
        </p:nvSpPr>
        <p:spPr>
          <a:xfrm rot="-5400000">
            <a:off x="2912376" y="1872448"/>
            <a:ext cx="282881" cy="1017561"/>
          </a:xfrm>
          <a:prstGeom prst="rightBracket">
            <a:avLst>
              <a:gd fmla="val 8333" name="adj"/>
            </a:avLst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  <a:effectLst>
            <a:outerShdw blurRad="38100" rotWithShape="0" dir="5400000" dist="30000">
              <a:srgbClr val="000000">
                <a:alpha val="44705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287" name="Google Shape;287;p16"/>
          <p:cNvSpPr/>
          <p:nvPr/>
        </p:nvSpPr>
        <p:spPr>
          <a:xfrm rot="-5400000">
            <a:off x="2911312" y="2120212"/>
            <a:ext cx="285007" cy="712519"/>
          </a:xfrm>
          <a:prstGeom prst="rightBracket">
            <a:avLst>
              <a:gd fmla="val 8333" name="adj"/>
            </a:avLst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  <a:effectLst>
            <a:outerShdw blurRad="38100" rotWithShape="0" dir="5400000" dist="30000">
              <a:srgbClr val="000000">
                <a:alpha val="44705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288" name="Google Shape;288;p16"/>
          <p:cNvSpPr/>
          <p:nvPr/>
        </p:nvSpPr>
        <p:spPr>
          <a:xfrm rot="5400000">
            <a:off x="3000861" y="2722659"/>
            <a:ext cx="105909" cy="183354"/>
          </a:xfrm>
          <a:prstGeom prst="rightBracket">
            <a:avLst>
              <a:gd fmla="val 8333" name="adj"/>
            </a:avLst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  <a:effectLst>
            <a:outerShdw blurRad="38100" rotWithShape="0" dir="5400000" dist="30000">
              <a:srgbClr val="000000">
                <a:alpha val="44705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289" name="Google Shape;289;p16"/>
          <p:cNvSpPr/>
          <p:nvPr/>
        </p:nvSpPr>
        <p:spPr>
          <a:xfrm rot="5400000">
            <a:off x="2945006" y="2633636"/>
            <a:ext cx="196083" cy="445332"/>
          </a:xfrm>
          <a:prstGeom prst="rightBracket">
            <a:avLst>
              <a:gd fmla="val 8333" name="adj"/>
            </a:avLst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  <a:effectLst>
            <a:outerShdw blurRad="38100" rotWithShape="0" dir="5400000" dist="30000">
              <a:srgbClr val="000000">
                <a:alpha val="44705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pic>
        <p:nvPicPr>
          <p:cNvPr id="290" name="Google Shape;290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53075" y="3565776"/>
            <a:ext cx="6252485" cy="1272900"/>
          </a:xfrm>
          <a:prstGeom prst="rect">
            <a:avLst/>
          </a:prstGeom>
          <a:noFill/>
          <a:ln>
            <a:noFill/>
          </a:ln>
        </p:spPr>
      </p:pic>
      <p:sp>
        <p:nvSpPr>
          <p:cNvPr id="291" name="Google Shape;291;p16"/>
          <p:cNvSpPr txBox="1"/>
          <p:nvPr/>
        </p:nvSpPr>
        <p:spPr>
          <a:xfrm>
            <a:off x="1227675" y="5376325"/>
            <a:ext cx="6773400" cy="96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1800">
                <a:latin typeface="Calibri"/>
                <a:ea typeface="Calibri"/>
                <a:cs typeface="Calibri"/>
                <a:sym typeface="Calibri"/>
              </a:rPr>
              <a:t>Determinar, usando la relación deriva, si la gramática construida genera las cadenas miembros del lenguaje.</a:t>
            </a:r>
            <a:endParaRPr i="1" sz="18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17"/>
          <p:cNvSpPr txBox="1"/>
          <p:nvPr>
            <p:ph type="title"/>
          </p:nvPr>
        </p:nvSpPr>
        <p:spPr>
          <a:xfrm>
            <a:off x="819150" y="630067"/>
            <a:ext cx="7505700" cy="127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wentieth Century"/>
              <a:buNone/>
            </a:pPr>
            <a:r>
              <a:rPr lang="en-US" sz="2800"/>
              <a:t>Ejemplo</a:t>
            </a:r>
            <a:endParaRPr sz="2800"/>
          </a:p>
        </p:txBody>
      </p:sp>
      <p:pic>
        <p:nvPicPr>
          <p:cNvPr id="297" name="Google Shape;297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9835" y="2287609"/>
            <a:ext cx="7543800" cy="1409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8" name="Google Shape;29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74225" y="4381499"/>
            <a:ext cx="6233049" cy="1149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18"/>
          <p:cNvSpPr txBox="1"/>
          <p:nvPr>
            <p:ph type="title"/>
          </p:nvPr>
        </p:nvSpPr>
        <p:spPr>
          <a:xfrm>
            <a:off x="776800" y="354892"/>
            <a:ext cx="7505700" cy="127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wentieth Century"/>
              <a:buNone/>
            </a:pPr>
            <a:r>
              <a:rPr lang="en-US"/>
              <a:t>Ejemplo (Cont.)</a:t>
            </a:r>
            <a:endParaRPr/>
          </a:p>
        </p:txBody>
      </p:sp>
      <p:sp>
        <p:nvSpPr>
          <p:cNvPr id="305" name="Google Shape;305;p18"/>
          <p:cNvSpPr txBox="1"/>
          <p:nvPr/>
        </p:nvSpPr>
        <p:spPr>
          <a:xfrm>
            <a:off x="351904" y="3506538"/>
            <a:ext cx="8440200" cy="261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200">
                <a:highlight>
                  <a:schemeClr val="dk1"/>
                </a:highlight>
                <a:latin typeface="Calibri"/>
                <a:ea typeface="Calibri"/>
                <a:cs typeface="Calibri"/>
                <a:sym typeface="Calibri"/>
              </a:rPr>
              <a:t>Determinar, usando la relación deriva, si la gramática construida, </a:t>
            </a:r>
            <a:endParaRPr>
              <a:highlight>
                <a:schemeClr val="dk1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200">
                <a:highlight>
                  <a:schemeClr val="dk1"/>
                </a:highlight>
                <a:latin typeface="Calibri"/>
                <a:ea typeface="Calibri"/>
                <a:cs typeface="Calibri"/>
                <a:sym typeface="Calibri"/>
              </a:rPr>
              <a:t>genera las cadenas miembros del lenguaje.</a:t>
            </a:r>
            <a:endParaRPr>
              <a:highlight>
                <a:schemeClr val="dk1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US" sz="2000">
                <a:solidFill>
                  <a:srgbClr val="980000"/>
                </a:solidFill>
                <a:highlight>
                  <a:schemeClr val="dk1"/>
                </a:highlight>
                <a:latin typeface="Calibri"/>
                <a:ea typeface="Calibri"/>
                <a:cs typeface="Calibri"/>
                <a:sym typeface="Calibri"/>
              </a:rPr>
              <a:t>Genera todas las cadenas posibles que pertenecen al lenguaje?</a:t>
            </a:r>
            <a:endParaRPr sz="2000">
              <a:solidFill>
                <a:srgbClr val="980000"/>
              </a:solidFill>
              <a:highlight>
                <a:schemeClr val="dk1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highlight>
                <a:schemeClr val="dk1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highlight>
                  <a:schemeClr val="dk1"/>
                </a:highlight>
                <a:latin typeface="Calibri"/>
                <a:ea typeface="Calibri"/>
                <a:cs typeface="Calibri"/>
                <a:sym typeface="Calibri"/>
              </a:rPr>
              <a:t>Por ejemplo, permite generar cadenas como: </a:t>
            </a:r>
            <a:r>
              <a:rPr b="1" lang="en-US" sz="2000">
                <a:highlight>
                  <a:schemeClr val="dk1"/>
                </a:highlight>
                <a:latin typeface="Calibri"/>
                <a:ea typeface="Calibri"/>
                <a:cs typeface="Calibri"/>
                <a:sym typeface="Calibri"/>
              </a:rPr>
              <a:t>abba, aabbbbaa,</a:t>
            </a:r>
            <a:r>
              <a:rPr lang="en-US" sz="2000">
                <a:highlight>
                  <a:schemeClr val="dk1"/>
                </a:highlight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1" lang="en-US" sz="2000">
                <a:highlight>
                  <a:schemeClr val="dk1"/>
                </a:highlight>
                <a:latin typeface="Calibri"/>
                <a:ea typeface="Calibri"/>
                <a:cs typeface="Calibri"/>
                <a:sym typeface="Calibri"/>
              </a:rPr>
              <a:t>baab, etc. </a:t>
            </a:r>
            <a:r>
              <a:rPr lang="en-US" sz="2000">
                <a:highlight>
                  <a:schemeClr val="dk1"/>
                </a:highlight>
                <a:latin typeface="Calibri"/>
                <a:ea typeface="Calibri"/>
                <a:cs typeface="Calibri"/>
                <a:sym typeface="Calibri"/>
              </a:rPr>
              <a:t>? No, no se pueden generar cadenas como estas, por lo tanto es necesario revisar la gramática y obtener las reglas que permitan generar todas las cadenas que pertenecen al lenguaje.</a:t>
            </a:r>
            <a:endParaRPr sz="2000">
              <a:highlight>
                <a:schemeClr val="dk1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06" name="Google Shape;306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77075" y="1903776"/>
            <a:ext cx="3083375" cy="1048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0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19"/>
          <p:cNvSpPr txBox="1"/>
          <p:nvPr>
            <p:ph type="title"/>
          </p:nvPr>
        </p:nvSpPr>
        <p:spPr>
          <a:xfrm>
            <a:off x="819150" y="503042"/>
            <a:ext cx="7505700" cy="127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wentieth Century"/>
              <a:buNone/>
            </a:pPr>
            <a:r>
              <a:rPr lang="en-US" sz="2800"/>
              <a:t>Ejemplo (Cont.)</a:t>
            </a:r>
            <a:endParaRPr sz="2800"/>
          </a:p>
        </p:txBody>
      </p:sp>
      <p:sp>
        <p:nvSpPr>
          <p:cNvPr id="312" name="Google Shape;312;p19"/>
          <p:cNvSpPr/>
          <p:nvPr/>
        </p:nvSpPr>
        <p:spPr>
          <a:xfrm>
            <a:off x="612648" y="2101931"/>
            <a:ext cx="7628700" cy="384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/>
              <a:t>P</a:t>
            </a:r>
            <a:r>
              <a:rPr lang="en-US" sz="2400">
                <a:latin typeface="Calibri"/>
                <a:ea typeface="Calibri"/>
                <a:cs typeface="Calibri"/>
                <a:sym typeface="Calibri"/>
              </a:rPr>
              <a:t>osibles soluciones:</a:t>
            </a:r>
            <a:endParaRPr sz="24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latin typeface="Calibri"/>
                <a:ea typeface="Calibri"/>
                <a:cs typeface="Calibri"/>
                <a:sym typeface="Calibri"/>
              </a:rPr>
              <a:t>1)</a:t>
            </a:r>
            <a:endParaRPr sz="24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latin typeface="Calibri"/>
                <a:ea typeface="Calibri"/>
                <a:cs typeface="Calibri"/>
                <a:sym typeface="Calibri"/>
              </a:rPr>
              <a:t>S → aSbS / bSaS / λ</a:t>
            </a:r>
            <a:endParaRPr sz="24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latin typeface="Calibri"/>
                <a:ea typeface="Calibri"/>
                <a:cs typeface="Calibri"/>
                <a:sym typeface="Calibri"/>
              </a:rPr>
              <a:t>2)</a:t>
            </a:r>
            <a:endParaRPr sz="24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latin typeface="Calibri"/>
                <a:ea typeface="Calibri"/>
                <a:cs typeface="Calibri"/>
                <a:sym typeface="Calibri"/>
              </a:rPr>
              <a:t>S → aSb ⎹ bSa ⎹ SS⎹  λ</a:t>
            </a:r>
            <a:endParaRPr sz="24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600000"/>
                </a:solidFill>
                <a:latin typeface="Calibri"/>
                <a:ea typeface="Calibri"/>
                <a:cs typeface="Calibri"/>
                <a:sym typeface="Calibri"/>
              </a:rPr>
              <a:t>Corroborarlo!</a:t>
            </a:r>
            <a:endParaRPr sz="2400">
              <a:solidFill>
                <a:srgbClr val="6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20"/>
          <p:cNvSpPr txBox="1"/>
          <p:nvPr>
            <p:ph type="title"/>
          </p:nvPr>
        </p:nvSpPr>
        <p:spPr>
          <a:xfrm>
            <a:off x="766225" y="364667"/>
            <a:ext cx="7505700" cy="127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wentieth Century"/>
              <a:buNone/>
            </a:pPr>
            <a:r>
              <a:rPr lang="en-US" sz="2800"/>
              <a:t>Ejercicios</a:t>
            </a:r>
            <a:endParaRPr sz="2800"/>
          </a:p>
        </p:txBody>
      </p:sp>
      <p:sp>
        <p:nvSpPr>
          <p:cNvPr id="318" name="Google Shape;318;p20"/>
          <p:cNvSpPr txBox="1"/>
          <p:nvPr>
            <p:ph idx="4294967295" type="body"/>
          </p:nvPr>
        </p:nvSpPr>
        <p:spPr>
          <a:xfrm>
            <a:off x="766225" y="1921950"/>
            <a:ext cx="7834800" cy="3014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680"/>
              <a:buNone/>
            </a:pPr>
            <a:r>
              <a:rPr lang="en-US" sz="2000"/>
              <a:t>Construir una GLC para cada uno de los siguientes lenguajes:</a:t>
            </a:r>
            <a:endParaRPr sz="2000"/>
          </a:p>
          <a:p>
            <a:pPr indent="0" lvl="0" marL="0" rtl="0" algn="l">
              <a:spcBef>
                <a:spcPts val="700"/>
              </a:spcBef>
              <a:spcAft>
                <a:spcPts val="0"/>
              </a:spcAft>
              <a:buSzPts val="1680"/>
              <a:buNone/>
            </a:pPr>
            <a:r>
              <a:t/>
            </a:r>
            <a:endParaRPr sz="2800">
              <a:latin typeface="Radley"/>
              <a:ea typeface="Radley"/>
              <a:cs typeface="Radley"/>
              <a:sym typeface="Radley"/>
            </a:endParaRPr>
          </a:p>
          <a:p>
            <a:pPr indent="-317500" lvl="0" marL="457200" rtl="0" algn="l">
              <a:spcBef>
                <a:spcPts val="700"/>
              </a:spcBef>
              <a:spcAft>
                <a:spcPts val="0"/>
              </a:spcAft>
              <a:buSzPts val="1400"/>
              <a:buChar char="❖"/>
            </a:pPr>
            <a:r>
              <a:rPr lang="en-US" sz="2300"/>
              <a:t>L</a:t>
            </a:r>
            <a:r>
              <a:rPr baseline="-25000" lang="en-US" sz="2300"/>
              <a:t>1</a:t>
            </a:r>
            <a:r>
              <a:rPr lang="en-US" sz="2300"/>
              <a:t> = {a</a:t>
            </a:r>
            <a:r>
              <a:rPr baseline="30000" lang="en-US" sz="2300"/>
              <a:t>n</a:t>
            </a:r>
            <a:r>
              <a:rPr lang="en-US" sz="2300"/>
              <a:t> b</a:t>
            </a:r>
            <a:r>
              <a:rPr baseline="30000" lang="en-US" sz="2300"/>
              <a:t>m</a:t>
            </a:r>
            <a:r>
              <a:rPr lang="en-US" sz="2300"/>
              <a:t> c</a:t>
            </a:r>
            <a:r>
              <a:rPr baseline="30000" lang="en-US" sz="2300"/>
              <a:t>n+m</a:t>
            </a:r>
            <a:r>
              <a:rPr lang="en-US" sz="2300"/>
              <a:t> / n, m ≥ 0} = {λ, abbccc, ac, bc, aabccc, ….}</a:t>
            </a:r>
            <a:endParaRPr sz="23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❖"/>
            </a:pPr>
            <a:r>
              <a:rPr lang="en-US" sz="2300"/>
              <a:t>L</a:t>
            </a:r>
            <a:r>
              <a:rPr baseline="-25000" lang="en-US" sz="2300"/>
              <a:t>2</a:t>
            </a:r>
            <a:r>
              <a:rPr lang="en-US" sz="2300"/>
              <a:t> = {a</a:t>
            </a:r>
            <a:r>
              <a:rPr baseline="30000" lang="en-US" sz="2300"/>
              <a:t>i</a:t>
            </a:r>
            <a:r>
              <a:rPr lang="en-US" sz="2300"/>
              <a:t> b</a:t>
            </a:r>
            <a:r>
              <a:rPr baseline="30000" lang="en-US" sz="2300"/>
              <a:t>k</a:t>
            </a:r>
            <a:r>
              <a:rPr lang="en-US" sz="2300"/>
              <a:t> c b</a:t>
            </a:r>
            <a:r>
              <a:rPr baseline="30000" lang="en-US" sz="2300"/>
              <a:t>k</a:t>
            </a:r>
            <a:r>
              <a:rPr lang="en-US" sz="2300"/>
              <a:t> a</a:t>
            </a:r>
            <a:r>
              <a:rPr baseline="30000" lang="en-US" sz="2300"/>
              <a:t>i</a:t>
            </a:r>
            <a:r>
              <a:rPr lang="en-US" sz="2300"/>
              <a:t> / i, k &gt; 0} </a:t>
            </a:r>
            <a:endParaRPr sz="23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❖"/>
            </a:pPr>
            <a:r>
              <a:rPr lang="en-US" sz="2300"/>
              <a:t>L</a:t>
            </a:r>
            <a:r>
              <a:rPr baseline="-25000" lang="en-US" sz="2300"/>
              <a:t>3</a:t>
            </a:r>
            <a:r>
              <a:rPr lang="en-US" sz="2300"/>
              <a:t> = {0</a:t>
            </a:r>
            <a:r>
              <a:rPr baseline="30000" lang="en-US" sz="2300"/>
              <a:t>i</a:t>
            </a:r>
            <a:r>
              <a:rPr lang="en-US" sz="2300"/>
              <a:t> 1</a:t>
            </a:r>
            <a:r>
              <a:rPr baseline="30000" lang="en-US" sz="2300"/>
              <a:t>i+k</a:t>
            </a:r>
            <a:r>
              <a:rPr lang="en-US" sz="2300"/>
              <a:t> 2</a:t>
            </a:r>
            <a:r>
              <a:rPr baseline="30000" lang="en-US" sz="2300"/>
              <a:t>k</a:t>
            </a:r>
            <a:r>
              <a:rPr lang="en-US" sz="2300"/>
              <a:t> 3</a:t>
            </a:r>
            <a:r>
              <a:rPr baseline="30000" lang="en-US" sz="2300"/>
              <a:t>n+1</a:t>
            </a:r>
            <a:r>
              <a:rPr lang="en-US" sz="2300"/>
              <a:t> / i, k, n ≥ 0}</a:t>
            </a:r>
            <a:endParaRPr sz="2300"/>
          </a:p>
        </p:txBody>
      </p:sp>
      <p:pic>
        <p:nvPicPr>
          <p:cNvPr id="319" name="Google Shape;319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320992" y="5106019"/>
            <a:ext cx="1095806" cy="1095806"/>
          </a:xfrm>
          <a:prstGeom prst="rect">
            <a:avLst/>
          </a:prstGeom>
          <a:noFill/>
          <a:ln>
            <a:noFill/>
          </a:ln>
        </p:spPr>
      </p:pic>
      <p:sp>
        <p:nvSpPr>
          <p:cNvPr id="320" name="Google Shape;320;p20"/>
          <p:cNvSpPr txBox="1"/>
          <p:nvPr/>
        </p:nvSpPr>
        <p:spPr>
          <a:xfrm>
            <a:off x="1026600" y="5334000"/>
            <a:ext cx="5841900" cy="73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Pregunta</a:t>
            </a:r>
            <a:r>
              <a:rPr b="1" lang="en-US" sz="18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:</a:t>
            </a:r>
            <a:r>
              <a:rPr lang="en-US" sz="18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>
                <a:solidFill>
                  <a:srgbClr val="1D5C6C"/>
                </a:solidFill>
                <a:latin typeface="Calibri"/>
                <a:ea typeface="Calibri"/>
                <a:cs typeface="Calibri"/>
                <a:sym typeface="Calibri"/>
              </a:rPr>
              <a:t>¿por qué decimos que las GLC permiten describir los aspectos sintácticos de los lenguajes de programación?</a:t>
            </a:r>
            <a:endParaRPr sz="1800">
              <a:solidFill>
                <a:srgbClr val="1D5C6C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"/>
          <p:cNvSpPr txBox="1"/>
          <p:nvPr>
            <p:ph type="title"/>
          </p:nvPr>
        </p:nvSpPr>
        <p:spPr>
          <a:xfrm>
            <a:off x="798313" y="347417"/>
            <a:ext cx="7505700" cy="127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wentieth Century"/>
              <a:buNone/>
            </a:pPr>
            <a:r>
              <a:rPr lang="en-US" sz="2800"/>
              <a:t>Objetivos de la Unidad</a:t>
            </a:r>
            <a:endParaRPr sz="2800"/>
          </a:p>
        </p:txBody>
      </p:sp>
      <p:sp>
        <p:nvSpPr>
          <p:cNvPr id="146" name="Google Shape;146;p2"/>
          <p:cNvSpPr txBox="1"/>
          <p:nvPr/>
        </p:nvSpPr>
        <p:spPr>
          <a:xfrm>
            <a:off x="503025" y="1888750"/>
            <a:ext cx="8344500" cy="3617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●"/>
            </a:pPr>
            <a:r>
              <a:rPr i="1" lang="en-US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Siguiendo con la Jerarquía de Chomsky, abordar el estudio de los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1900">
                <a:latin typeface="Calibri"/>
                <a:ea typeface="Calibri"/>
                <a:cs typeface="Calibri"/>
                <a:sym typeface="Calibri"/>
              </a:rPr>
              <a:t>Lenguajes Libres del Contexto (LLC).</a:t>
            </a:r>
            <a:endParaRPr sz="1900">
              <a:latin typeface="Calibri"/>
              <a:ea typeface="Calibri"/>
              <a:cs typeface="Calibri"/>
              <a:sym typeface="Calibri"/>
            </a:endParaRPr>
          </a:p>
          <a:p>
            <a:pPr indent="-158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t/>
            </a:r>
            <a:endParaRPr i="1" sz="1900">
              <a:latin typeface="Calibri"/>
              <a:ea typeface="Calibri"/>
              <a:cs typeface="Calibri"/>
              <a:sym typeface="Calibri"/>
            </a:endParaRPr>
          </a:p>
          <a:p>
            <a:pPr indent="-279400" lvl="0" marL="285750" marR="0" rtl="0" algn="l">
              <a:spcBef>
                <a:spcPts val="0"/>
              </a:spcBef>
              <a:spcAft>
                <a:spcPts val="0"/>
              </a:spcAft>
              <a:buSzPts val="1900"/>
              <a:buFont typeface="Calibri"/>
              <a:buChar char="●"/>
            </a:pPr>
            <a:r>
              <a:rPr i="1" lang="en-US" sz="1900">
                <a:latin typeface="Calibri"/>
                <a:ea typeface="Calibri"/>
                <a:cs typeface="Calibri"/>
                <a:sym typeface="Calibri"/>
              </a:rPr>
              <a:t>Estudiar los dispositivos descriptores de los LLC:</a:t>
            </a:r>
            <a:endParaRPr sz="1900">
              <a:latin typeface="Calibri"/>
              <a:ea typeface="Calibri"/>
              <a:cs typeface="Calibri"/>
              <a:sym typeface="Calibri"/>
            </a:endParaRPr>
          </a:p>
          <a:p>
            <a:pPr indent="-336550" lvl="1" marL="800100" marR="0" rtl="0" algn="l">
              <a:spcBef>
                <a:spcPts val="0"/>
              </a:spcBef>
              <a:spcAft>
                <a:spcPts val="0"/>
              </a:spcAft>
              <a:buSzPts val="1900"/>
              <a:buFont typeface="Calibri"/>
              <a:buChar char="○"/>
            </a:pPr>
            <a:r>
              <a:rPr i="1" lang="en-US" sz="1900" u="none" cap="none" strike="noStrike">
                <a:latin typeface="Calibri"/>
                <a:ea typeface="Calibri"/>
                <a:cs typeface="Calibri"/>
                <a:sym typeface="Calibri"/>
              </a:rPr>
              <a:t>Gramáticas Libres del Contexto (GLC): árboles de derivación,</a:t>
            </a:r>
            <a:r>
              <a:rPr lang="en-US" sz="190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i="1" lang="en-US" sz="1900" u="none" cap="none" strike="noStrike">
                <a:latin typeface="Calibri"/>
                <a:ea typeface="Calibri"/>
                <a:cs typeface="Calibri"/>
                <a:sym typeface="Calibri"/>
              </a:rPr>
              <a:t>BNF, BNFE, ambigüedad.</a:t>
            </a:r>
            <a:endParaRPr sz="1900">
              <a:latin typeface="Calibri"/>
              <a:ea typeface="Calibri"/>
              <a:cs typeface="Calibri"/>
              <a:sym typeface="Calibri"/>
            </a:endParaRPr>
          </a:p>
          <a:p>
            <a:pPr indent="-336550" lvl="1" marL="800100" marR="0" rtl="0" algn="l">
              <a:spcBef>
                <a:spcPts val="0"/>
              </a:spcBef>
              <a:spcAft>
                <a:spcPts val="0"/>
              </a:spcAft>
              <a:buSzPts val="1900"/>
              <a:buFont typeface="Calibri"/>
              <a:buChar char="○"/>
            </a:pPr>
            <a:r>
              <a:rPr i="1" lang="en-US" sz="1900" u="none" cap="none" strike="noStrike">
                <a:latin typeface="Calibri"/>
                <a:ea typeface="Calibri"/>
                <a:cs typeface="Calibri"/>
                <a:sym typeface="Calibri"/>
              </a:rPr>
              <a:t>Autómatas Push-Down (APD): no determinísticos y determinísticos.</a:t>
            </a:r>
            <a:endParaRPr sz="1900">
              <a:latin typeface="Calibri"/>
              <a:ea typeface="Calibri"/>
              <a:cs typeface="Calibri"/>
              <a:sym typeface="Calibri"/>
            </a:endParaRPr>
          </a:p>
          <a:p>
            <a:pPr indent="-336550" lvl="1" marL="800100" marR="0" rtl="0" algn="l">
              <a:spcBef>
                <a:spcPts val="0"/>
              </a:spcBef>
              <a:spcAft>
                <a:spcPts val="0"/>
              </a:spcAft>
              <a:buSzPts val="1900"/>
              <a:buFont typeface="Calibri"/>
              <a:buChar char="○"/>
            </a:pPr>
            <a:r>
              <a:rPr i="1" lang="en-US" sz="1900" u="none" cap="none" strike="noStrike">
                <a:latin typeface="Calibri"/>
                <a:ea typeface="Calibri"/>
                <a:cs typeface="Calibri"/>
                <a:sym typeface="Calibri"/>
              </a:rPr>
              <a:t>Análisis Sintáctico: técnicas top down y bottom-up.</a:t>
            </a:r>
            <a:endParaRPr sz="19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1900">
              <a:latin typeface="Calibri"/>
              <a:ea typeface="Calibri"/>
              <a:cs typeface="Calibri"/>
              <a:sym typeface="Calibri"/>
            </a:endParaRPr>
          </a:p>
          <a:p>
            <a:pPr indent="-336550" lvl="0" marL="342900" marR="0" rtl="0" algn="l">
              <a:spcBef>
                <a:spcPts val="0"/>
              </a:spcBef>
              <a:spcAft>
                <a:spcPts val="0"/>
              </a:spcAft>
              <a:buSzPts val="1900"/>
              <a:buFont typeface="Calibri"/>
              <a:buChar char="●"/>
            </a:pPr>
            <a:r>
              <a:rPr i="1" lang="en-US" sz="1900">
                <a:latin typeface="Calibri"/>
                <a:ea typeface="Calibri"/>
                <a:cs typeface="Calibri"/>
                <a:sym typeface="Calibri"/>
              </a:rPr>
              <a:t>Comprender la teoría de gramáticas para conocer su relación con los</a:t>
            </a:r>
            <a:endParaRPr sz="19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1900">
                <a:latin typeface="Calibri"/>
                <a:ea typeface="Calibri"/>
                <a:cs typeface="Calibri"/>
                <a:sym typeface="Calibri"/>
              </a:rPr>
              <a:t>Lenguajes de programación.</a:t>
            </a:r>
            <a:endParaRPr sz="19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19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>
                                            <p:txEl>
                                              <p:pRg end="10" st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4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p21"/>
          <p:cNvSpPr txBox="1"/>
          <p:nvPr>
            <p:ph type="title"/>
          </p:nvPr>
        </p:nvSpPr>
        <p:spPr>
          <a:xfrm>
            <a:off x="819150" y="471292"/>
            <a:ext cx="7505700" cy="127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Twentieth Century"/>
              <a:buNone/>
            </a:pPr>
            <a:r>
              <a:rPr lang="en-US" sz="2800"/>
              <a:t>Derivaciones de más a la izquierda y más a la derecha</a:t>
            </a:r>
            <a:endParaRPr sz="2800"/>
          </a:p>
        </p:txBody>
      </p:sp>
      <p:pic>
        <p:nvPicPr>
          <p:cNvPr id="326" name="Google Shape;326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81126" y="2190750"/>
            <a:ext cx="6960426" cy="3152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p22"/>
          <p:cNvSpPr txBox="1"/>
          <p:nvPr>
            <p:ph type="title"/>
          </p:nvPr>
        </p:nvSpPr>
        <p:spPr>
          <a:xfrm>
            <a:off x="819150" y="657017"/>
            <a:ext cx="7505700" cy="127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wentieth Century"/>
              <a:buNone/>
            </a:pPr>
            <a:r>
              <a:rPr lang="en-US" sz="2800"/>
              <a:t>Derivaciones en una GLC</a:t>
            </a:r>
            <a:endParaRPr sz="2800"/>
          </a:p>
        </p:txBody>
      </p:sp>
      <p:sp>
        <p:nvSpPr>
          <p:cNvPr id="333" name="Google Shape;333;p22"/>
          <p:cNvSpPr txBox="1"/>
          <p:nvPr/>
        </p:nvSpPr>
        <p:spPr>
          <a:xfrm>
            <a:off x="1772524" y="5464683"/>
            <a:ext cx="5833500" cy="985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US" sz="20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lm</a:t>
            </a:r>
            <a:r>
              <a:rPr b="1" lang="en-US" sz="20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 = left more = derivación de más a la izquierda</a:t>
            </a:r>
            <a:endParaRPr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US" sz="20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rm</a:t>
            </a:r>
            <a:r>
              <a:rPr b="1" lang="en-US" sz="20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 = rigth more = derivación de más a la derecha</a:t>
            </a:r>
            <a:endParaRPr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pic>
        <p:nvPicPr>
          <p:cNvPr id="334" name="Google Shape;334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41150" y="2201327"/>
            <a:ext cx="7061700" cy="2726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8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p23"/>
          <p:cNvSpPr txBox="1"/>
          <p:nvPr>
            <p:ph type="title"/>
          </p:nvPr>
        </p:nvSpPr>
        <p:spPr>
          <a:xfrm>
            <a:off x="819150" y="485517"/>
            <a:ext cx="7505700" cy="127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400"/>
              <a:buFont typeface="Twentieth Century"/>
              <a:buNone/>
            </a:pPr>
            <a:r>
              <a:rPr lang="en-US" sz="2800"/>
              <a:t>Ejemplo derivaciones de más a la izquierda y más a la derecha</a:t>
            </a:r>
            <a:endParaRPr sz="2800"/>
          </a:p>
        </p:txBody>
      </p:sp>
      <p:pic>
        <p:nvPicPr>
          <p:cNvPr id="340" name="Google Shape;340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0100" y="3634450"/>
            <a:ext cx="7423075" cy="1699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1" name="Google Shape;341;p2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741100" y="2471575"/>
            <a:ext cx="3013700" cy="1055525"/>
          </a:xfrm>
          <a:prstGeom prst="rect">
            <a:avLst/>
          </a:prstGeom>
          <a:noFill/>
          <a:ln>
            <a:noFill/>
          </a:ln>
        </p:spPr>
      </p:pic>
      <p:sp>
        <p:nvSpPr>
          <p:cNvPr id="342" name="Google Shape;342;p23"/>
          <p:cNvSpPr txBox="1"/>
          <p:nvPr/>
        </p:nvSpPr>
        <p:spPr>
          <a:xfrm>
            <a:off x="819150" y="1843071"/>
            <a:ext cx="27750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Dada la gramática:</a:t>
            </a:r>
            <a:endParaRPr sz="1200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3" name="Google Shape;343;p23"/>
          <p:cNvSpPr txBox="1"/>
          <p:nvPr/>
        </p:nvSpPr>
        <p:spPr>
          <a:xfrm>
            <a:off x="369794" y="5591451"/>
            <a:ext cx="85620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368300" lvl="0" marL="457200" marR="0" rtl="0" algn="l">
              <a:spcBef>
                <a:spcPts val="0"/>
              </a:spcBef>
              <a:spcAft>
                <a:spcPts val="0"/>
              </a:spcAft>
              <a:buClr>
                <a:srgbClr val="1D5C6C"/>
              </a:buClr>
              <a:buSzPts val="2200"/>
              <a:buFont typeface="Calibri"/>
              <a:buChar char="●"/>
            </a:pPr>
            <a:r>
              <a:rPr lang="en-US" sz="2200">
                <a:solidFill>
                  <a:srgbClr val="1D5C6C"/>
                </a:solidFill>
                <a:latin typeface="Calibri"/>
                <a:ea typeface="Calibri"/>
                <a:cs typeface="Calibri"/>
                <a:sym typeface="Calibri"/>
              </a:rPr>
              <a:t>El análisis sintáctico está estrechamente relacionado con el modo de </a:t>
            </a:r>
            <a:endParaRPr sz="22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rgbClr val="1D5C6C"/>
                </a:solidFill>
                <a:latin typeface="Calibri"/>
                <a:ea typeface="Calibri"/>
                <a:cs typeface="Calibri"/>
                <a:sym typeface="Calibri"/>
              </a:rPr>
              <a:t>realizar las derivaciones (más a la izquierda o más a la derecha).</a:t>
            </a:r>
            <a:endParaRPr sz="22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7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p24"/>
          <p:cNvSpPr txBox="1"/>
          <p:nvPr>
            <p:ph type="title"/>
          </p:nvPr>
        </p:nvSpPr>
        <p:spPr>
          <a:xfrm>
            <a:off x="819150" y="513642"/>
            <a:ext cx="7505700" cy="127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wentieth Century"/>
              <a:buNone/>
            </a:pPr>
            <a:r>
              <a:rPr lang="en-US" sz="2800"/>
              <a:t>Árbol de derivación o sintáctico</a:t>
            </a:r>
            <a:endParaRPr sz="2800"/>
          </a:p>
        </p:txBody>
      </p:sp>
      <p:sp>
        <p:nvSpPr>
          <p:cNvPr id="349" name="Google Shape;349;p24"/>
          <p:cNvSpPr txBox="1"/>
          <p:nvPr>
            <p:ph idx="4294967295" type="body"/>
          </p:nvPr>
        </p:nvSpPr>
        <p:spPr>
          <a:xfrm>
            <a:off x="612648" y="1600200"/>
            <a:ext cx="8153400" cy="525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74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700"/>
              </a:spcBef>
              <a:spcAft>
                <a:spcPts val="1200"/>
              </a:spcAft>
              <a:buSzPts val="1740"/>
              <a:buNone/>
            </a:pPr>
            <a:r>
              <a:t/>
            </a:r>
            <a:endParaRPr/>
          </a:p>
        </p:txBody>
      </p:sp>
      <p:pic>
        <p:nvPicPr>
          <p:cNvPr id="350" name="Google Shape;350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5650" y="2732201"/>
            <a:ext cx="7632700" cy="2303526"/>
          </a:xfrm>
          <a:prstGeom prst="rect">
            <a:avLst/>
          </a:prstGeom>
          <a:solidFill>
            <a:schemeClr val="accent1"/>
          </a:solidFill>
          <a:ln cap="flat" cmpd="sng" w="28575">
            <a:solidFill>
              <a:schemeClr val="lt2">
                <a:alpha val="95686"/>
              </a:schemeClr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4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p25"/>
          <p:cNvSpPr txBox="1"/>
          <p:nvPr>
            <p:ph type="title"/>
          </p:nvPr>
        </p:nvSpPr>
        <p:spPr>
          <a:xfrm>
            <a:off x="819150" y="503042"/>
            <a:ext cx="7505700" cy="127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wentieth Century"/>
              <a:buNone/>
            </a:pPr>
            <a:r>
              <a:rPr lang="en-US" sz="2800"/>
              <a:t>Árbol de derivación</a:t>
            </a:r>
            <a:endParaRPr sz="2800"/>
          </a:p>
        </p:txBody>
      </p:sp>
      <p:sp>
        <p:nvSpPr>
          <p:cNvPr id="356" name="Google Shape;356;p25"/>
          <p:cNvSpPr txBox="1"/>
          <p:nvPr/>
        </p:nvSpPr>
        <p:spPr>
          <a:xfrm>
            <a:off x="1191044" y="5558746"/>
            <a:ext cx="6479700" cy="708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713A0E"/>
                </a:solidFill>
                <a:latin typeface="Calibri"/>
                <a:ea typeface="Calibri"/>
                <a:cs typeface="Calibri"/>
                <a:sym typeface="Calibri"/>
              </a:rPr>
              <a:t>Los árboles de derivación también se denominan árboles </a:t>
            </a:r>
            <a:endParaRPr sz="20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713A0E"/>
                </a:solidFill>
                <a:latin typeface="Calibri"/>
                <a:ea typeface="Calibri"/>
                <a:cs typeface="Calibri"/>
                <a:sym typeface="Calibri"/>
              </a:rPr>
              <a:t>sintácticos o árboles de parser.</a:t>
            </a:r>
            <a:endParaRPr sz="20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57" name="Google Shape;357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93838" y="1938951"/>
            <a:ext cx="6356326" cy="3352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p26"/>
          <p:cNvSpPr txBox="1"/>
          <p:nvPr>
            <p:ph type="title"/>
          </p:nvPr>
        </p:nvSpPr>
        <p:spPr>
          <a:xfrm>
            <a:off x="819150" y="497267"/>
            <a:ext cx="7505700" cy="127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wentieth Century"/>
              <a:buNone/>
            </a:pPr>
            <a:r>
              <a:rPr lang="en-US" sz="2800"/>
              <a:t>Ejemplo Árbol de derivación</a:t>
            </a:r>
            <a:endParaRPr sz="2800"/>
          </a:p>
        </p:txBody>
      </p:sp>
      <p:pic>
        <p:nvPicPr>
          <p:cNvPr id="363" name="Google Shape;363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9143" y="2327656"/>
            <a:ext cx="3147490" cy="1102378"/>
          </a:xfrm>
          <a:prstGeom prst="rect">
            <a:avLst/>
          </a:prstGeom>
          <a:noFill/>
          <a:ln>
            <a:noFill/>
          </a:ln>
        </p:spPr>
      </p:pic>
      <p:sp>
        <p:nvSpPr>
          <p:cNvPr id="364" name="Google Shape;364;p26"/>
          <p:cNvSpPr txBox="1"/>
          <p:nvPr/>
        </p:nvSpPr>
        <p:spPr>
          <a:xfrm>
            <a:off x="2113350" y="4084091"/>
            <a:ext cx="2135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rgbClr val="601A1B"/>
                </a:solidFill>
                <a:latin typeface="Calibri"/>
                <a:ea typeface="Calibri"/>
                <a:cs typeface="Calibri"/>
                <a:sym typeface="Calibri"/>
              </a:rPr>
              <a:t>Frontera del árbol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65" name="Google Shape;365;p2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668967" y="1655548"/>
            <a:ext cx="2448468" cy="388377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66" name="Google Shape;366;p26"/>
          <p:cNvCxnSpPr>
            <a:stCxn id="364" idx="3"/>
          </p:cNvCxnSpPr>
          <p:nvPr/>
        </p:nvCxnSpPr>
        <p:spPr>
          <a:xfrm flipH="1" rot="10800000">
            <a:off x="4248750" y="4084091"/>
            <a:ext cx="2026200" cy="200100"/>
          </a:xfrm>
          <a:prstGeom prst="curvedConnector3">
            <a:avLst>
              <a:gd fmla="val 50000" name="adj1"/>
            </a:avLst>
          </a:prstGeom>
          <a:noFill/>
          <a:ln cap="flat" cmpd="sng" w="34925">
            <a:solidFill>
              <a:srgbClr val="7F5A00"/>
            </a:solidFill>
            <a:prstDash val="solid"/>
            <a:round/>
            <a:headEnd len="sm" w="sm" type="none"/>
            <a:tailEnd len="med" w="med" type="triangle"/>
          </a:ln>
          <a:effectLst>
            <a:outerShdw blurRad="38100" rotWithShape="0" dir="5400000" dist="30000">
              <a:srgbClr val="000000">
                <a:alpha val="44705"/>
              </a:srgbClr>
            </a:outerShdw>
          </a:effectLst>
        </p:spPr>
      </p:cxn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0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p27"/>
          <p:cNvSpPr txBox="1"/>
          <p:nvPr>
            <p:ph type="title"/>
          </p:nvPr>
        </p:nvSpPr>
        <p:spPr>
          <a:xfrm>
            <a:off x="819150" y="439542"/>
            <a:ext cx="7505700" cy="127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wentieth Century"/>
              <a:buNone/>
            </a:pPr>
            <a:r>
              <a:rPr lang="en-US" sz="2800"/>
              <a:t>Árbol de derivación</a:t>
            </a:r>
            <a:endParaRPr sz="2800"/>
          </a:p>
        </p:txBody>
      </p:sp>
      <p:pic>
        <p:nvPicPr>
          <p:cNvPr id="372" name="Google Shape;372;p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945255" y="1889369"/>
            <a:ext cx="2725913" cy="4323862"/>
          </a:xfrm>
          <a:prstGeom prst="rect">
            <a:avLst/>
          </a:prstGeom>
          <a:noFill/>
          <a:ln>
            <a:noFill/>
          </a:ln>
        </p:spPr>
      </p:pic>
      <p:sp>
        <p:nvSpPr>
          <p:cNvPr id="373" name="Google Shape;373;p27"/>
          <p:cNvSpPr txBox="1"/>
          <p:nvPr/>
        </p:nvSpPr>
        <p:spPr>
          <a:xfrm>
            <a:off x="612648" y="3075057"/>
            <a:ext cx="4007700" cy="708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rgbClr val="601A1B"/>
                </a:solidFill>
                <a:latin typeface="Calibri"/>
                <a:ea typeface="Calibri"/>
                <a:cs typeface="Calibri"/>
                <a:sym typeface="Calibri"/>
              </a:rPr>
              <a:t>Los árboles de derivación que nos</a:t>
            </a:r>
            <a:endParaRPr sz="20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rgbClr val="601A1B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b="1" lang="en-US" sz="2000">
                <a:solidFill>
                  <a:srgbClr val="601A1B"/>
                </a:solidFill>
                <a:latin typeface="Calibri"/>
                <a:ea typeface="Calibri"/>
                <a:cs typeface="Calibri"/>
                <a:sym typeface="Calibri"/>
              </a:rPr>
              <a:t>mportan son aquellos en los que:</a:t>
            </a:r>
            <a:endParaRPr sz="2000"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74" name="Google Shape;374;p27"/>
          <p:cNvCxnSpPr/>
          <p:nvPr/>
        </p:nvCxnSpPr>
        <p:spPr>
          <a:xfrm flipH="1" rot="10800000">
            <a:off x="4419600" y="2074938"/>
            <a:ext cx="2297700" cy="1500600"/>
          </a:xfrm>
          <a:prstGeom prst="curvedConnector3">
            <a:avLst>
              <a:gd fmla="val 50001" name="adj1"/>
            </a:avLst>
          </a:prstGeom>
          <a:noFill/>
          <a:ln cap="flat" cmpd="sng" w="19050">
            <a:solidFill>
              <a:srgbClr val="E78F47"/>
            </a:solidFill>
            <a:prstDash val="solid"/>
            <a:round/>
            <a:headEnd len="sm" w="sm" type="none"/>
            <a:tailEnd len="med" w="med" type="triangle"/>
          </a:ln>
          <a:effectLst>
            <a:outerShdw blurRad="38100" rotWithShape="0" dir="5400000" dist="30000">
              <a:srgbClr val="000000">
                <a:alpha val="44705"/>
              </a:srgbClr>
            </a:outerShdw>
          </a:effectLst>
        </p:spPr>
      </p:cxnSp>
      <p:sp>
        <p:nvSpPr>
          <p:cNvPr id="375" name="Google Shape;375;p27"/>
          <p:cNvSpPr txBox="1"/>
          <p:nvPr/>
        </p:nvSpPr>
        <p:spPr>
          <a:xfrm rot="-1716517">
            <a:off x="4456681" y="2132806"/>
            <a:ext cx="2223574" cy="64654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latin typeface="Calibri"/>
                <a:ea typeface="Calibri"/>
                <a:cs typeface="Calibri"/>
                <a:sym typeface="Calibri"/>
              </a:rPr>
              <a:t>La raíz es el símbolo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latin typeface="Calibri"/>
                <a:ea typeface="Calibri"/>
                <a:cs typeface="Calibri"/>
                <a:sym typeface="Calibri"/>
              </a:rPr>
              <a:t>distinguido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76" name="Google Shape;376;p27"/>
          <p:cNvCxnSpPr/>
          <p:nvPr/>
        </p:nvCxnSpPr>
        <p:spPr>
          <a:xfrm>
            <a:off x="4419600" y="3575538"/>
            <a:ext cx="2279700" cy="1559100"/>
          </a:xfrm>
          <a:prstGeom prst="curvedConnector3">
            <a:avLst>
              <a:gd fmla="val 50000" name="adj1"/>
            </a:avLst>
          </a:prstGeom>
          <a:noFill/>
          <a:ln cap="flat" cmpd="sng" w="19050">
            <a:solidFill>
              <a:srgbClr val="FF7A7A"/>
            </a:solidFill>
            <a:prstDash val="solid"/>
            <a:round/>
            <a:headEnd len="sm" w="sm" type="none"/>
            <a:tailEnd len="med" w="med" type="triangle"/>
          </a:ln>
          <a:effectLst>
            <a:outerShdw blurRad="38100" rotWithShape="0" dir="5400000" dist="30000">
              <a:srgbClr val="000000">
                <a:alpha val="44705"/>
              </a:srgbClr>
            </a:outerShdw>
          </a:effectLst>
        </p:spPr>
      </p:cxnSp>
      <p:sp>
        <p:nvSpPr>
          <p:cNvPr id="377" name="Google Shape;377;p27"/>
          <p:cNvSpPr txBox="1"/>
          <p:nvPr/>
        </p:nvSpPr>
        <p:spPr>
          <a:xfrm rot="1317518">
            <a:off x="4303863" y="4774711"/>
            <a:ext cx="2369559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latin typeface="Calibri"/>
                <a:ea typeface="Calibri"/>
                <a:cs typeface="Calibri"/>
                <a:sym typeface="Calibri"/>
              </a:rPr>
              <a:t>La frontera es una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latin typeface="Calibri"/>
                <a:ea typeface="Calibri"/>
                <a:cs typeface="Calibri"/>
                <a:sym typeface="Calibri"/>
              </a:rPr>
              <a:t> cadena de terminales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p28"/>
          <p:cNvSpPr txBox="1"/>
          <p:nvPr>
            <p:ph type="title"/>
          </p:nvPr>
        </p:nvSpPr>
        <p:spPr>
          <a:xfrm>
            <a:off x="819150" y="399617"/>
            <a:ext cx="7505700" cy="127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wentieth Century"/>
              <a:buNone/>
            </a:pPr>
            <a:r>
              <a:rPr lang="en-US" sz="2800"/>
              <a:t>Ejemplo: construir el árbol de derivación para w = abbccc</a:t>
            </a:r>
            <a:endParaRPr sz="2800"/>
          </a:p>
        </p:txBody>
      </p:sp>
      <p:sp>
        <p:nvSpPr>
          <p:cNvPr id="383" name="Google Shape;383;p28"/>
          <p:cNvSpPr txBox="1"/>
          <p:nvPr/>
        </p:nvSpPr>
        <p:spPr>
          <a:xfrm>
            <a:off x="620131" y="1784844"/>
            <a:ext cx="32379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latin typeface="Calibri"/>
                <a:ea typeface="Calibri"/>
                <a:cs typeface="Calibri"/>
                <a:sym typeface="Calibri"/>
              </a:rPr>
              <a:t>Dada la siguiente GLC:</a:t>
            </a:r>
            <a:endParaRPr sz="20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latin typeface="Calibri"/>
                <a:ea typeface="Calibri"/>
                <a:cs typeface="Calibri"/>
                <a:sym typeface="Calibri"/>
              </a:rPr>
              <a:t>S → aSc / C</a:t>
            </a:r>
            <a:endParaRPr sz="20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latin typeface="Calibri"/>
                <a:ea typeface="Calibri"/>
                <a:cs typeface="Calibri"/>
                <a:sym typeface="Calibri"/>
              </a:rPr>
              <a:t>  C → bCc  / λ</a:t>
            </a:r>
            <a:endParaRPr sz="20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grpSp>
        <p:nvGrpSpPr>
          <p:cNvPr id="384" name="Google Shape;384;p28"/>
          <p:cNvGrpSpPr/>
          <p:nvPr/>
        </p:nvGrpSpPr>
        <p:grpSpPr>
          <a:xfrm>
            <a:off x="3915280" y="2848960"/>
            <a:ext cx="1505662" cy="3494052"/>
            <a:chOff x="3925855" y="3187635"/>
            <a:chExt cx="1505662" cy="3494052"/>
          </a:xfrm>
        </p:grpSpPr>
        <p:sp>
          <p:nvSpPr>
            <p:cNvPr id="385" name="Google Shape;385;p28"/>
            <p:cNvSpPr txBox="1"/>
            <p:nvPr/>
          </p:nvSpPr>
          <p:spPr>
            <a:xfrm>
              <a:off x="4526897" y="3187635"/>
              <a:ext cx="312906" cy="4001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>
                  <a:latin typeface="Twentieth Century"/>
                  <a:ea typeface="Twentieth Century"/>
                  <a:cs typeface="Twentieth Century"/>
                  <a:sym typeface="Twentieth Century"/>
                </a:rPr>
                <a:t>S</a:t>
              </a:r>
              <a:endParaRPr/>
            </a:p>
          </p:txBody>
        </p:sp>
        <p:cxnSp>
          <p:nvCxnSpPr>
            <p:cNvPr id="386" name="Google Shape;386;p28"/>
            <p:cNvCxnSpPr/>
            <p:nvPr/>
          </p:nvCxnSpPr>
          <p:spPr>
            <a:xfrm flipH="1">
              <a:off x="4110847" y="3470169"/>
              <a:ext cx="481047" cy="408139"/>
            </a:xfrm>
            <a:prstGeom prst="straightConnector1">
              <a:avLst/>
            </a:prstGeom>
            <a:noFill/>
            <a:ln cap="flat" cmpd="sng" w="1905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38100" rotWithShape="0" dir="5400000" dist="30000">
                <a:srgbClr val="000000">
                  <a:alpha val="44705"/>
                </a:srgbClr>
              </a:outerShdw>
            </a:effectLst>
          </p:spPr>
        </p:cxnSp>
        <p:cxnSp>
          <p:nvCxnSpPr>
            <p:cNvPr id="387" name="Google Shape;387;p28"/>
            <p:cNvCxnSpPr>
              <a:stCxn id="385" idx="2"/>
              <a:endCxn id="388" idx="0"/>
            </p:cNvCxnSpPr>
            <p:nvPr/>
          </p:nvCxnSpPr>
          <p:spPr>
            <a:xfrm>
              <a:off x="4683350" y="3587745"/>
              <a:ext cx="0" cy="351000"/>
            </a:xfrm>
            <a:prstGeom prst="straightConnector1">
              <a:avLst/>
            </a:prstGeom>
            <a:noFill/>
            <a:ln cap="flat" cmpd="sng" w="1905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38100" rotWithShape="0" dir="5400000" dist="30000">
                <a:srgbClr val="000000">
                  <a:alpha val="44705"/>
                </a:srgbClr>
              </a:outerShdw>
            </a:effectLst>
          </p:spPr>
        </p:cxnSp>
        <p:cxnSp>
          <p:nvCxnSpPr>
            <p:cNvPr id="389" name="Google Shape;389;p28"/>
            <p:cNvCxnSpPr/>
            <p:nvPr/>
          </p:nvCxnSpPr>
          <p:spPr>
            <a:xfrm>
              <a:off x="4753781" y="3484323"/>
              <a:ext cx="429147" cy="393733"/>
            </a:xfrm>
            <a:prstGeom prst="straightConnector1">
              <a:avLst/>
            </a:prstGeom>
            <a:noFill/>
            <a:ln cap="flat" cmpd="sng" w="1905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38100" rotWithShape="0" dir="5400000" dist="30000">
                <a:srgbClr val="000000">
                  <a:alpha val="44705"/>
                </a:srgbClr>
              </a:outerShdw>
            </a:effectLst>
          </p:spPr>
        </p:cxnSp>
        <p:sp>
          <p:nvSpPr>
            <p:cNvPr id="390" name="Google Shape;390;p28"/>
            <p:cNvSpPr txBox="1"/>
            <p:nvPr/>
          </p:nvSpPr>
          <p:spPr>
            <a:xfrm>
              <a:off x="3925855" y="3886337"/>
              <a:ext cx="3258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>
                  <a:latin typeface="Twentieth Century"/>
                  <a:ea typeface="Twentieth Century"/>
                  <a:cs typeface="Twentieth Century"/>
                  <a:sym typeface="Twentieth Century"/>
                </a:rPr>
                <a:t>a</a:t>
              </a:r>
              <a:endParaRPr/>
            </a:p>
          </p:txBody>
        </p:sp>
        <p:sp>
          <p:nvSpPr>
            <p:cNvPr id="388" name="Google Shape;388;p28"/>
            <p:cNvSpPr txBox="1"/>
            <p:nvPr/>
          </p:nvSpPr>
          <p:spPr>
            <a:xfrm>
              <a:off x="4526897" y="3938809"/>
              <a:ext cx="312906" cy="4001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>
                  <a:latin typeface="Twentieth Century"/>
                  <a:ea typeface="Twentieth Century"/>
                  <a:cs typeface="Twentieth Century"/>
                  <a:sym typeface="Twentieth Century"/>
                </a:rPr>
                <a:t>S</a:t>
              </a:r>
              <a:endParaRPr/>
            </a:p>
          </p:txBody>
        </p:sp>
        <p:sp>
          <p:nvSpPr>
            <p:cNvPr id="391" name="Google Shape;391;p28"/>
            <p:cNvSpPr txBox="1"/>
            <p:nvPr/>
          </p:nvSpPr>
          <p:spPr>
            <a:xfrm>
              <a:off x="5147465" y="3886337"/>
              <a:ext cx="284052" cy="4001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>
                  <a:latin typeface="Twentieth Century"/>
                  <a:ea typeface="Twentieth Century"/>
                  <a:cs typeface="Twentieth Century"/>
                  <a:sym typeface="Twentieth Century"/>
                </a:rPr>
                <a:t>c</a:t>
              </a:r>
              <a:endParaRPr/>
            </a:p>
          </p:txBody>
        </p:sp>
        <p:cxnSp>
          <p:nvCxnSpPr>
            <p:cNvPr id="392" name="Google Shape;392;p28"/>
            <p:cNvCxnSpPr/>
            <p:nvPr/>
          </p:nvCxnSpPr>
          <p:spPr>
            <a:xfrm flipH="1">
              <a:off x="4670961" y="4272651"/>
              <a:ext cx="6412" cy="276148"/>
            </a:xfrm>
            <a:prstGeom prst="straightConnector1">
              <a:avLst/>
            </a:prstGeom>
            <a:noFill/>
            <a:ln cap="flat" cmpd="sng" w="1905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38100" rotWithShape="0" dir="5400000" dist="30000">
                <a:srgbClr val="000000">
                  <a:alpha val="44705"/>
                </a:srgbClr>
              </a:outerShdw>
            </a:effectLst>
          </p:spPr>
        </p:cxnSp>
        <p:sp>
          <p:nvSpPr>
            <p:cNvPr id="393" name="Google Shape;393;p28"/>
            <p:cNvSpPr txBox="1"/>
            <p:nvPr/>
          </p:nvSpPr>
          <p:spPr>
            <a:xfrm>
              <a:off x="4514035" y="4486866"/>
              <a:ext cx="340158" cy="4001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>
                  <a:latin typeface="Twentieth Century"/>
                  <a:ea typeface="Twentieth Century"/>
                  <a:cs typeface="Twentieth Century"/>
                  <a:sym typeface="Twentieth Century"/>
                </a:rPr>
                <a:t>C</a:t>
              </a:r>
              <a:endParaRPr/>
            </a:p>
          </p:txBody>
        </p:sp>
        <p:cxnSp>
          <p:nvCxnSpPr>
            <p:cNvPr id="394" name="Google Shape;394;p28"/>
            <p:cNvCxnSpPr/>
            <p:nvPr/>
          </p:nvCxnSpPr>
          <p:spPr>
            <a:xfrm flipH="1">
              <a:off x="4090953" y="4722065"/>
              <a:ext cx="481047" cy="408139"/>
            </a:xfrm>
            <a:prstGeom prst="straightConnector1">
              <a:avLst/>
            </a:prstGeom>
            <a:noFill/>
            <a:ln cap="flat" cmpd="sng" w="1905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38100" rotWithShape="0" dir="5400000" dist="30000">
                <a:srgbClr val="000000">
                  <a:alpha val="44705"/>
                </a:srgbClr>
              </a:outerShdw>
            </a:effectLst>
          </p:spPr>
        </p:cxnSp>
        <p:cxnSp>
          <p:nvCxnSpPr>
            <p:cNvPr id="395" name="Google Shape;395;p28"/>
            <p:cNvCxnSpPr/>
            <p:nvPr/>
          </p:nvCxnSpPr>
          <p:spPr>
            <a:xfrm flipH="1">
              <a:off x="4663539" y="4815521"/>
              <a:ext cx="6412" cy="276148"/>
            </a:xfrm>
            <a:prstGeom prst="straightConnector1">
              <a:avLst/>
            </a:prstGeom>
            <a:noFill/>
            <a:ln cap="flat" cmpd="sng" w="1905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38100" rotWithShape="0" dir="5400000" dist="30000">
                <a:srgbClr val="000000">
                  <a:alpha val="44705"/>
                </a:srgbClr>
              </a:outerShdw>
            </a:effectLst>
          </p:spPr>
        </p:cxnSp>
        <p:cxnSp>
          <p:nvCxnSpPr>
            <p:cNvPr id="396" name="Google Shape;396;p28"/>
            <p:cNvCxnSpPr/>
            <p:nvPr/>
          </p:nvCxnSpPr>
          <p:spPr>
            <a:xfrm>
              <a:off x="4771708" y="4736471"/>
              <a:ext cx="429147" cy="393733"/>
            </a:xfrm>
            <a:prstGeom prst="straightConnector1">
              <a:avLst/>
            </a:prstGeom>
            <a:noFill/>
            <a:ln cap="flat" cmpd="sng" w="1905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38100" rotWithShape="0" dir="5400000" dist="30000">
                <a:srgbClr val="000000">
                  <a:alpha val="44705"/>
                </a:srgbClr>
              </a:outerShdw>
            </a:effectLst>
          </p:spPr>
        </p:cxnSp>
        <p:sp>
          <p:nvSpPr>
            <p:cNvPr id="397" name="Google Shape;397;p28"/>
            <p:cNvSpPr txBox="1"/>
            <p:nvPr/>
          </p:nvSpPr>
          <p:spPr>
            <a:xfrm>
              <a:off x="3947982" y="5112493"/>
              <a:ext cx="325730" cy="4001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>
                  <a:latin typeface="Twentieth Century"/>
                  <a:ea typeface="Twentieth Century"/>
                  <a:cs typeface="Twentieth Century"/>
                  <a:sym typeface="Twentieth Century"/>
                </a:rPr>
                <a:t>b</a:t>
              </a:r>
              <a:endParaRPr/>
            </a:p>
          </p:txBody>
        </p:sp>
        <p:sp>
          <p:nvSpPr>
            <p:cNvPr id="398" name="Google Shape;398;p28"/>
            <p:cNvSpPr txBox="1"/>
            <p:nvPr/>
          </p:nvSpPr>
          <p:spPr>
            <a:xfrm>
              <a:off x="4499872" y="5102861"/>
              <a:ext cx="340158" cy="4001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>
                  <a:latin typeface="Twentieth Century"/>
                  <a:ea typeface="Twentieth Century"/>
                  <a:cs typeface="Twentieth Century"/>
                  <a:sym typeface="Twentieth Century"/>
                </a:rPr>
                <a:t>C</a:t>
              </a:r>
              <a:endParaRPr/>
            </a:p>
          </p:txBody>
        </p:sp>
        <p:sp>
          <p:nvSpPr>
            <p:cNvPr id="399" name="Google Shape;399;p28"/>
            <p:cNvSpPr txBox="1"/>
            <p:nvPr/>
          </p:nvSpPr>
          <p:spPr>
            <a:xfrm>
              <a:off x="5112706" y="5094968"/>
              <a:ext cx="2841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>
                  <a:latin typeface="Twentieth Century"/>
                  <a:ea typeface="Twentieth Century"/>
                  <a:cs typeface="Twentieth Century"/>
                  <a:sym typeface="Twentieth Century"/>
                </a:rPr>
                <a:t>c</a:t>
              </a:r>
              <a:endParaRPr/>
            </a:p>
          </p:txBody>
        </p:sp>
        <p:cxnSp>
          <p:nvCxnSpPr>
            <p:cNvPr id="400" name="Google Shape;400;p28"/>
            <p:cNvCxnSpPr/>
            <p:nvPr/>
          </p:nvCxnSpPr>
          <p:spPr>
            <a:xfrm flipH="1">
              <a:off x="4062559" y="5361752"/>
              <a:ext cx="481047" cy="408139"/>
            </a:xfrm>
            <a:prstGeom prst="straightConnector1">
              <a:avLst/>
            </a:prstGeom>
            <a:noFill/>
            <a:ln cap="flat" cmpd="sng" w="1905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38100" rotWithShape="0" dir="5400000" dist="30000">
                <a:srgbClr val="000000">
                  <a:alpha val="44705"/>
                </a:srgbClr>
              </a:outerShdw>
            </a:effectLst>
          </p:spPr>
        </p:cxnSp>
        <p:cxnSp>
          <p:nvCxnSpPr>
            <p:cNvPr id="401" name="Google Shape;401;p28"/>
            <p:cNvCxnSpPr/>
            <p:nvPr/>
          </p:nvCxnSpPr>
          <p:spPr>
            <a:xfrm flipH="1">
              <a:off x="4631083" y="5413712"/>
              <a:ext cx="6412" cy="276148"/>
            </a:xfrm>
            <a:prstGeom prst="straightConnector1">
              <a:avLst/>
            </a:prstGeom>
            <a:noFill/>
            <a:ln cap="flat" cmpd="sng" w="1905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38100" rotWithShape="0" dir="5400000" dist="30000">
                <a:srgbClr val="000000">
                  <a:alpha val="44705"/>
                </a:srgbClr>
              </a:outerShdw>
            </a:effectLst>
          </p:spPr>
        </p:cxnSp>
        <p:cxnSp>
          <p:nvCxnSpPr>
            <p:cNvPr id="402" name="Google Shape;402;p28"/>
            <p:cNvCxnSpPr/>
            <p:nvPr/>
          </p:nvCxnSpPr>
          <p:spPr>
            <a:xfrm>
              <a:off x="4753781" y="5346089"/>
              <a:ext cx="429147" cy="393733"/>
            </a:xfrm>
            <a:prstGeom prst="straightConnector1">
              <a:avLst/>
            </a:prstGeom>
            <a:noFill/>
            <a:ln cap="flat" cmpd="sng" w="1905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38100" rotWithShape="0" dir="5400000" dist="30000">
                <a:srgbClr val="000000">
                  <a:alpha val="44705"/>
                </a:srgbClr>
              </a:outerShdw>
            </a:effectLst>
          </p:spPr>
        </p:cxnSp>
        <p:sp>
          <p:nvSpPr>
            <p:cNvPr id="403" name="Google Shape;403;p28"/>
            <p:cNvSpPr txBox="1"/>
            <p:nvPr/>
          </p:nvSpPr>
          <p:spPr>
            <a:xfrm>
              <a:off x="3952284" y="5769891"/>
              <a:ext cx="325730" cy="4001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>
                  <a:latin typeface="Twentieth Century"/>
                  <a:ea typeface="Twentieth Century"/>
                  <a:cs typeface="Twentieth Century"/>
                  <a:sym typeface="Twentieth Century"/>
                </a:rPr>
                <a:t>b</a:t>
              </a:r>
              <a:endParaRPr/>
            </a:p>
          </p:txBody>
        </p:sp>
        <p:sp>
          <p:nvSpPr>
            <p:cNvPr id="404" name="Google Shape;404;p28"/>
            <p:cNvSpPr txBox="1"/>
            <p:nvPr/>
          </p:nvSpPr>
          <p:spPr>
            <a:xfrm>
              <a:off x="4471200" y="5692219"/>
              <a:ext cx="340158" cy="4001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>
                  <a:latin typeface="Twentieth Century"/>
                  <a:ea typeface="Twentieth Century"/>
                  <a:cs typeface="Twentieth Century"/>
                  <a:sym typeface="Twentieth Century"/>
                </a:rPr>
                <a:t>C</a:t>
              </a:r>
              <a:endParaRPr/>
            </a:p>
          </p:txBody>
        </p:sp>
        <p:sp>
          <p:nvSpPr>
            <p:cNvPr id="405" name="Google Shape;405;p28"/>
            <p:cNvSpPr txBox="1"/>
            <p:nvPr/>
          </p:nvSpPr>
          <p:spPr>
            <a:xfrm>
              <a:off x="5109051" y="5710963"/>
              <a:ext cx="284052" cy="4001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>
                  <a:latin typeface="Twentieth Century"/>
                  <a:ea typeface="Twentieth Century"/>
                  <a:cs typeface="Twentieth Century"/>
                  <a:sym typeface="Twentieth Century"/>
                </a:rPr>
                <a:t>c</a:t>
              </a:r>
              <a:endParaRPr/>
            </a:p>
          </p:txBody>
        </p:sp>
        <p:cxnSp>
          <p:nvCxnSpPr>
            <p:cNvPr id="406" name="Google Shape;406;p28"/>
            <p:cNvCxnSpPr/>
            <p:nvPr/>
          </p:nvCxnSpPr>
          <p:spPr>
            <a:xfrm flipH="1">
              <a:off x="4627877" y="6005429"/>
              <a:ext cx="6412" cy="276148"/>
            </a:xfrm>
            <a:prstGeom prst="straightConnector1">
              <a:avLst/>
            </a:prstGeom>
            <a:noFill/>
            <a:ln cap="flat" cmpd="sng" w="1905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38100" rotWithShape="0" dir="5400000" dist="30000">
                <a:srgbClr val="000000">
                  <a:alpha val="44705"/>
                </a:srgbClr>
              </a:outerShdw>
            </a:effectLst>
          </p:spPr>
        </p:cxnSp>
        <p:sp>
          <p:nvSpPr>
            <p:cNvPr id="407" name="Google Shape;407;p28"/>
            <p:cNvSpPr txBox="1"/>
            <p:nvPr/>
          </p:nvSpPr>
          <p:spPr>
            <a:xfrm>
              <a:off x="4478414" y="6281577"/>
              <a:ext cx="325730" cy="4001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>
                  <a:latin typeface="Twentieth Century"/>
                  <a:ea typeface="Twentieth Century"/>
                  <a:cs typeface="Twentieth Century"/>
                  <a:sym typeface="Twentieth Century"/>
                </a:rPr>
                <a:t>λ</a:t>
              </a:r>
              <a:endParaRPr sz="2000"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</p:grpSp>
      <p:sp>
        <p:nvSpPr>
          <p:cNvPr id="408" name="Google Shape;408;p28"/>
          <p:cNvSpPr/>
          <p:nvPr/>
        </p:nvSpPr>
        <p:spPr>
          <a:xfrm>
            <a:off x="5668967" y="2102973"/>
            <a:ext cx="3113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>
                <a:latin typeface="Calibri"/>
                <a:ea typeface="Calibri"/>
                <a:cs typeface="Calibri"/>
                <a:sym typeface="Calibri"/>
              </a:rPr>
              <a:t>L</a:t>
            </a:r>
            <a:r>
              <a:rPr baseline="-25000" lang="en-US" sz="2000">
                <a:latin typeface="Calibri"/>
                <a:ea typeface="Calibri"/>
                <a:cs typeface="Calibri"/>
                <a:sym typeface="Calibri"/>
              </a:rPr>
              <a:t>1</a:t>
            </a:r>
            <a:r>
              <a:rPr lang="en-US" sz="2000">
                <a:latin typeface="Calibri"/>
                <a:ea typeface="Calibri"/>
                <a:cs typeface="Calibri"/>
                <a:sym typeface="Calibri"/>
              </a:rPr>
              <a:t> = {a</a:t>
            </a:r>
            <a:r>
              <a:rPr baseline="30000" lang="en-US" sz="2000">
                <a:latin typeface="Calibri"/>
                <a:ea typeface="Calibri"/>
                <a:cs typeface="Calibri"/>
                <a:sym typeface="Calibri"/>
              </a:rPr>
              <a:t>n</a:t>
            </a:r>
            <a:r>
              <a:rPr lang="en-US" sz="2000">
                <a:latin typeface="Calibri"/>
                <a:ea typeface="Calibri"/>
                <a:cs typeface="Calibri"/>
                <a:sym typeface="Calibri"/>
              </a:rPr>
              <a:t> b</a:t>
            </a:r>
            <a:r>
              <a:rPr baseline="30000" lang="en-US" sz="2000">
                <a:latin typeface="Calibri"/>
                <a:ea typeface="Calibri"/>
                <a:cs typeface="Calibri"/>
                <a:sym typeface="Calibri"/>
              </a:rPr>
              <a:t>m</a:t>
            </a:r>
            <a:r>
              <a:rPr lang="en-US" sz="2000">
                <a:latin typeface="Calibri"/>
                <a:ea typeface="Calibri"/>
                <a:cs typeface="Calibri"/>
                <a:sym typeface="Calibri"/>
              </a:rPr>
              <a:t> c</a:t>
            </a:r>
            <a:r>
              <a:rPr baseline="30000" lang="en-US" sz="2000">
                <a:latin typeface="Calibri"/>
                <a:ea typeface="Calibri"/>
                <a:cs typeface="Calibri"/>
                <a:sym typeface="Calibri"/>
              </a:rPr>
              <a:t>n+m</a:t>
            </a:r>
            <a:r>
              <a:rPr lang="en-US" sz="2000">
                <a:latin typeface="Calibri"/>
                <a:ea typeface="Calibri"/>
                <a:cs typeface="Calibri"/>
                <a:sym typeface="Calibri"/>
              </a:rPr>
              <a:t> / n, m ≥ 0} </a:t>
            </a:r>
            <a:endParaRPr sz="2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9" name="Google Shape;409;p28"/>
          <p:cNvSpPr/>
          <p:nvPr/>
        </p:nvSpPr>
        <p:spPr>
          <a:xfrm>
            <a:off x="4062559" y="2182418"/>
            <a:ext cx="1567500" cy="2412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accent1"/>
          </a:solidFill>
          <a:ln cap="flat" cmpd="sng" w="100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38100" rotWithShape="0" dir="5400000" dist="30000">
              <a:srgbClr val="000000">
                <a:alpha val="44705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410" name="Google Shape;410;p28"/>
          <p:cNvSpPr txBox="1"/>
          <p:nvPr/>
        </p:nvSpPr>
        <p:spPr>
          <a:xfrm>
            <a:off x="4296095" y="1784857"/>
            <a:ext cx="934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rgbClr val="980000"/>
                </a:solidFill>
                <a:latin typeface="Radley"/>
                <a:ea typeface="Radley"/>
                <a:cs typeface="Radley"/>
                <a:sym typeface="Radley"/>
              </a:rPr>
              <a:t>genera</a:t>
            </a:r>
            <a:endParaRPr b="1">
              <a:solidFill>
                <a:srgbClr val="980000"/>
              </a:solidFill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5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Google Shape;416;g1f56a9adcbf_0_155"/>
          <p:cNvSpPr txBox="1"/>
          <p:nvPr>
            <p:ph type="title"/>
          </p:nvPr>
        </p:nvSpPr>
        <p:spPr>
          <a:xfrm>
            <a:off x="819150" y="577150"/>
            <a:ext cx="7505700" cy="8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9213B"/>
              </a:buClr>
              <a:buSzPts val="4400"/>
              <a:buFont typeface="Twentieth Century"/>
              <a:buNone/>
            </a:pPr>
            <a:r>
              <a:rPr lang="en-US" sz="2800"/>
              <a:t>Backus Naur Form (BNF)</a:t>
            </a:r>
            <a:endParaRPr sz="1400"/>
          </a:p>
        </p:txBody>
      </p:sp>
      <p:sp>
        <p:nvSpPr>
          <p:cNvPr id="417" name="Google Shape;417;g1f56a9adcbf_0_155"/>
          <p:cNvSpPr txBox="1"/>
          <p:nvPr/>
        </p:nvSpPr>
        <p:spPr>
          <a:xfrm>
            <a:off x="687900" y="1502850"/>
            <a:ext cx="7926900" cy="172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n-US" sz="2000">
                <a:solidFill>
                  <a:srgbClr val="1D5C6C"/>
                </a:solidFill>
                <a:latin typeface="Calibri"/>
                <a:ea typeface="Calibri"/>
                <a:cs typeface="Calibri"/>
                <a:sym typeface="Calibri"/>
              </a:rPr>
              <a:t>La BNF fue desarrollada por John Backus y Peter Naur en la década</a:t>
            </a:r>
            <a:r>
              <a:rPr lang="en-US" sz="200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>
                <a:solidFill>
                  <a:srgbClr val="1D5C6C"/>
                </a:solidFill>
                <a:latin typeface="Calibri"/>
                <a:ea typeface="Calibri"/>
                <a:cs typeface="Calibri"/>
                <a:sym typeface="Calibri"/>
              </a:rPr>
              <a:t>de 1960 como una herramienta para definir la sintaxis del lenguaje</a:t>
            </a:r>
            <a:r>
              <a:rPr lang="en-US" sz="200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>
                <a:solidFill>
                  <a:srgbClr val="1D5C6C"/>
                </a:solidFill>
                <a:latin typeface="Calibri"/>
                <a:ea typeface="Calibri"/>
                <a:cs typeface="Calibri"/>
                <a:sym typeface="Calibri"/>
              </a:rPr>
              <a:t>de programación Algol 60.</a:t>
            </a:r>
            <a:endParaRPr sz="20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1D5C6C"/>
                </a:solidFill>
                <a:latin typeface="Calibri"/>
                <a:ea typeface="Calibri"/>
                <a:cs typeface="Calibri"/>
                <a:sym typeface="Calibri"/>
              </a:rPr>
              <a:t>Desde entonces, se ha convertido en una notación estándar para describir</a:t>
            </a:r>
            <a:r>
              <a:rPr lang="en-US" sz="200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>
                <a:solidFill>
                  <a:srgbClr val="1D5C6C"/>
                </a:solidFill>
                <a:latin typeface="Calibri"/>
                <a:ea typeface="Calibri"/>
                <a:cs typeface="Calibri"/>
                <a:sym typeface="Calibri"/>
              </a:rPr>
              <a:t>la sintaxis de los lenguajes de programación y otros sistemas formales.</a:t>
            </a:r>
            <a:endParaRPr sz="20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18" name="Google Shape;418;g1f56a9adcbf_0_15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081550" y="379900"/>
            <a:ext cx="1224925" cy="689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19" name="Google Shape;419;g1f56a9adcbf_0_15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135130" y="288063"/>
            <a:ext cx="933320" cy="872700"/>
          </a:xfrm>
          <a:prstGeom prst="rect">
            <a:avLst/>
          </a:prstGeom>
          <a:noFill/>
          <a:ln>
            <a:noFill/>
          </a:ln>
        </p:spPr>
      </p:pic>
      <p:sp>
        <p:nvSpPr>
          <p:cNvPr id="420" name="Google Shape;420;g1f56a9adcbf_0_155"/>
          <p:cNvSpPr txBox="1"/>
          <p:nvPr/>
        </p:nvSpPr>
        <p:spPr>
          <a:xfrm>
            <a:off x="819150" y="3279650"/>
            <a:ext cx="7387200" cy="58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n-US" sz="2000">
                <a:latin typeface="Calibri"/>
                <a:ea typeface="Calibri"/>
                <a:cs typeface="Calibri"/>
                <a:sym typeface="Calibri"/>
              </a:rPr>
              <a:t>En esta notación se utilizan comúnmente las siguientes convenciones:</a:t>
            </a:r>
            <a:endParaRPr sz="20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sz="20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21" name="Google Shape;421;g1f56a9adcbf_0_15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111250" y="3914650"/>
            <a:ext cx="6508749" cy="2440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6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Google Shape;427;g1f56a9adcbf_0_160"/>
          <p:cNvSpPr txBox="1"/>
          <p:nvPr>
            <p:ph type="title"/>
          </p:nvPr>
        </p:nvSpPr>
        <p:spPr>
          <a:xfrm>
            <a:off x="819150" y="698972"/>
            <a:ext cx="7505700" cy="8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Ejemplos</a:t>
            </a:r>
            <a:endParaRPr sz="2800"/>
          </a:p>
        </p:txBody>
      </p:sp>
      <p:sp>
        <p:nvSpPr>
          <p:cNvPr id="428" name="Google Shape;428;g1f56a9adcbf_0_160"/>
          <p:cNvSpPr txBox="1"/>
          <p:nvPr/>
        </p:nvSpPr>
        <p:spPr>
          <a:xfrm>
            <a:off x="614973" y="2005725"/>
            <a:ext cx="6793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latin typeface="Calibri"/>
                <a:ea typeface="Calibri"/>
                <a:cs typeface="Calibri"/>
                <a:sym typeface="Calibri"/>
              </a:rPr>
              <a:t>BNF para describir el lenguaje cuyas cadenas son números:</a:t>
            </a:r>
            <a:endParaRPr sz="20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29" name="Google Shape;429;g1f56a9adcbf_0_16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61750" y="2526275"/>
            <a:ext cx="6146724" cy="765150"/>
          </a:xfrm>
          <a:prstGeom prst="rect">
            <a:avLst/>
          </a:prstGeom>
          <a:noFill/>
          <a:ln>
            <a:noFill/>
          </a:ln>
        </p:spPr>
      </p:pic>
      <p:sp>
        <p:nvSpPr>
          <p:cNvPr id="430" name="Google Shape;430;g1f56a9adcbf_0_160"/>
          <p:cNvSpPr txBox="1"/>
          <p:nvPr/>
        </p:nvSpPr>
        <p:spPr>
          <a:xfrm>
            <a:off x="614975" y="3497200"/>
            <a:ext cx="7629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latin typeface="Calibri"/>
                <a:ea typeface="Calibri"/>
                <a:cs typeface="Calibri"/>
                <a:sym typeface="Calibri"/>
              </a:rPr>
              <a:t>BNF para el lenguaje cuyas cadenas consisten en paréntesis anidados:</a:t>
            </a:r>
            <a:endParaRPr sz="20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31" name="Google Shape;431;g1f56a9adcbf_0_16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61750" y="4298825"/>
            <a:ext cx="5976375" cy="662875"/>
          </a:xfrm>
          <a:prstGeom prst="rect">
            <a:avLst/>
          </a:prstGeom>
          <a:noFill/>
          <a:ln>
            <a:noFill/>
          </a:ln>
        </p:spPr>
      </p:pic>
      <p:sp>
        <p:nvSpPr>
          <p:cNvPr id="432" name="Google Shape;432;g1f56a9adcbf_0_160"/>
          <p:cNvSpPr txBox="1"/>
          <p:nvPr/>
        </p:nvSpPr>
        <p:spPr>
          <a:xfrm>
            <a:off x="747123" y="5251393"/>
            <a:ext cx="71760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Pregunta:</a:t>
            </a:r>
            <a:r>
              <a:rPr lang="en-US"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i="1" lang="en-US" sz="18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¿qué rol juega la sintaxis en este contexto? o ¿las BNF sirven para</a:t>
            </a:r>
            <a:r>
              <a:rPr lang="en-US" sz="18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i="1" lang="en-US" sz="18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describir sintaxis?</a:t>
            </a:r>
            <a:endParaRPr sz="18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3"/>
          <p:cNvSpPr txBox="1"/>
          <p:nvPr>
            <p:ph type="title"/>
          </p:nvPr>
        </p:nvSpPr>
        <p:spPr>
          <a:xfrm>
            <a:off x="819150" y="376042"/>
            <a:ext cx="7505700" cy="127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wentieth Century"/>
              <a:buNone/>
            </a:pPr>
            <a:r>
              <a:rPr lang="en-US" sz="2800"/>
              <a:t>Intuitivamente</a:t>
            </a:r>
            <a:endParaRPr sz="2800"/>
          </a:p>
        </p:txBody>
      </p:sp>
      <p:pic>
        <p:nvPicPr>
          <p:cNvPr id="152" name="Google Shape;152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645172" y="2592082"/>
            <a:ext cx="4622800" cy="2844800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Google Shape;153;p3"/>
          <p:cNvSpPr/>
          <p:nvPr/>
        </p:nvSpPr>
        <p:spPr>
          <a:xfrm rot="-796194">
            <a:off x="1652954" y="3059724"/>
            <a:ext cx="962688" cy="369276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5E8804"/>
          </a:solidFill>
          <a:ln cap="flat" cmpd="sng" w="10000">
            <a:solidFill>
              <a:srgbClr val="5E8804"/>
            </a:solidFill>
            <a:prstDash val="solid"/>
            <a:round/>
            <a:headEnd len="sm" w="sm" type="none"/>
            <a:tailEnd len="sm" w="sm" type="none"/>
          </a:ln>
          <a:effectLst>
            <a:outerShdw blurRad="38100" rotWithShape="0" dir="5400000" dist="30000">
              <a:srgbClr val="000000">
                <a:alpha val="44705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54" name="Google Shape;154;p3"/>
          <p:cNvSpPr txBox="1"/>
          <p:nvPr/>
        </p:nvSpPr>
        <p:spPr>
          <a:xfrm>
            <a:off x="622606" y="3534558"/>
            <a:ext cx="23712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1800">
                <a:latin typeface="Calibri"/>
                <a:ea typeface="Calibri"/>
                <a:cs typeface="Calibri"/>
                <a:sym typeface="Calibri"/>
              </a:rPr>
              <a:t>¿Qué podemos decir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1800">
                <a:latin typeface="Calibri"/>
                <a:ea typeface="Calibri"/>
                <a:cs typeface="Calibri"/>
                <a:sym typeface="Calibri"/>
              </a:rPr>
              <a:t>sobre estos lenguajes?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5" name="Google Shape;155;p3"/>
          <p:cNvSpPr/>
          <p:nvPr/>
        </p:nvSpPr>
        <p:spPr>
          <a:xfrm>
            <a:off x="2857500" y="2836325"/>
            <a:ext cx="3587700" cy="5805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6" name="Google Shape;156;p3"/>
          <p:cNvSpPr txBox="1"/>
          <p:nvPr/>
        </p:nvSpPr>
        <p:spPr>
          <a:xfrm>
            <a:off x="2857500" y="2756225"/>
            <a:ext cx="5408100" cy="74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n-US" sz="2200">
                <a:latin typeface="Calibri"/>
                <a:ea typeface="Calibri"/>
                <a:cs typeface="Calibri"/>
                <a:sym typeface="Calibri"/>
              </a:rPr>
              <a:t>L</a:t>
            </a:r>
            <a:r>
              <a:rPr baseline="-25000" lang="en-US" sz="2200">
                <a:latin typeface="Calibri"/>
                <a:ea typeface="Calibri"/>
                <a:cs typeface="Calibri"/>
                <a:sym typeface="Calibri"/>
              </a:rPr>
              <a:t>1</a:t>
            </a:r>
            <a:r>
              <a:rPr lang="en-US" sz="2200">
                <a:latin typeface="Calibri"/>
                <a:ea typeface="Calibri"/>
                <a:cs typeface="Calibri"/>
                <a:sym typeface="Calibri"/>
              </a:rPr>
              <a:t> = {a</a:t>
            </a:r>
            <a:r>
              <a:rPr baseline="30000" lang="en-US" sz="2200">
                <a:latin typeface="Calibri"/>
                <a:ea typeface="Calibri"/>
                <a:cs typeface="Calibri"/>
                <a:sym typeface="Calibri"/>
              </a:rPr>
              <a:t>n</a:t>
            </a:r>
            <a:r>
              <a:rPr lang="en-US" sz="2200">
                <a:latin typeface="Calibri"/>
                <a:ea typeface="Calibri"/>
                <a:cs typeface="Calibri"/>
                <a:sym typeface="Calibri"/>
              </a:rPr>
              <a:t> b</a:t>
            </a:r>
            <a:r>
              <a:rPr baseline="30000" lang="en-US" sz="2200">
                <a:latin typeface="Calibri"/>
                <a:ea typeface="Calibri"/>
                <a:cs typeface="Calibri"/>
                <a:sym typeface="Calibri"/>
              </a:rPr>
              <a:t>n</a:t>
            </a:r>
            <a:r>
              <a:rPr lang="en-US" sz="2200">
                <a:latin typeface="Calibri"/>
                <a:ea typeface="Calibri"/>
                <a:cs typeface="Calibri"/>
                <a:sym typeface="Calibri"/>
              </a:rPr>
              <a:t> / n ≥ 0}      </a:t>
            </a:r>
            <a:r>
              <a:rPr lang="en-US" sz="1800"/>
              <a:t>  </a:t>
            </a:r>
            <a:r>
              <a:rPr lang="en-US" sz="2200">
                <a:latin typeface="Calibri"/>
                <a:ea typeface="Calibri"/>
                <a:cs typeface="Calibri"/>
                <a:sym typeface="Calibri"/>
              </a:rPr>
              <a:t>L</a:t>
            </a:r>
            <a:r>
              <a:rPr baseline="-25000" lang="en-US" sz="2200">
                <a:latin typeface="Calibri"/>
                <a:ea typeface="Calibri"/>
                <a:cs typeface="Calibri"/>
                <a:sym typeface="Calibri"/>
              </a:rPr>
              <a:t>2</a:t>
            </a:r>
            <a:r>
              <a:rPr lang="en-US" sz="2200">
                <a:latin typeface="Calibri"/>
                <a:ea typeface="Calibri"/>
                <a:cs typeface="Calibri"/>
                <a:sym typeface="Calibri"/>
              </a:rPr>
              <a:t> = { w </a:t>
            </a:r>
            <a:r>
              <a:rPr lang="en-US" sz="2100">
                <a:latin typeface="Calibri"/>
                <a:ea typeface="Calibri"/>
                <a:cs typeface="Calibri"/>
                <a:sym typeface="Calibri"/>
              </a:rPr>
              <a:t>Ɛ</a:t>
            </a:r>
            <a:r>
              <a:rPr lang="en-US" sz="2200">
                <a:latin typeface="Calibri"/>
                <a:ea typeface="Calibri"/>
                <a:cs typeface="Calibri"/>
                <a:sym typeface="Calibri"/>
              </a:rPr>
              <a:t> {0,1}</a:t>
            </a:r>
            <a:r>
              <a:rPr baseline="30000" lang="en-US" sz="2200">
                <a:latin typeface="Calibri"/>
                <a:ea typeface="Calibri"/>
                <a:cs typeface="Calibri"/>
                <a:sym typeface="Calibri"/>
              </a:rPr>
              <a:t>*</a:t>
            </a:r>
            <a:r>
              <a:rPr lang="en-US" sz="2200">
                <a:latin typeface="Calibri"/>
                <a:ea typeface="Calibri"/>
                <a:cs typeface="Calibri"/>
                <a:sym typeface="Calibri"/>
              </a:rPr>
              <a:t>/w w</a:t>
            </a:r>
            <a:r>
              <a:rPr b="1" baseline="30000" lang="en-US" sz="2200">
                <a:latin typeface="Calibri"/>
                <a:ea typeface="Calibri"/>
                <a:cs typeface="Calibri"/>
                <a:sym typeface="Calibri"/>
              </a:rPr>
              <a:t>R</a:t>
            </a:r>
            <a:r>
              <a:rPr lang="en-US" sz="2200">
                <a:latin typeface="Calibri"/>
                <a:ea typeface="Calibri"/>
                <a:cs typeface="Calibri"/>
                <a:sym typeface="Calibri"/>
              </a:rPr>
              <a:t>} </a:t>
            </a:r>
            <a:endParaRPr sz="13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7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Google Shape;438;g1f56a9adcbf_0_177"/>
          <p:cNvSpPr txBox="1"/>
          <p:nvPr>
            <p:ph type="title"/>
          </p:nvPr>
        </p:nvSpPr>
        <p:spPr>
          <a:xfrm>
            <a:off x="819150" y="450123"/>
            <a:ext cx="7505700" cy="91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/>
              <a:t>Ejemplos (Cont.)</a:t>
            </a:r>
            <a:endParaRPr sz="2800"/>
          </a:p>
        </p:txBody>
      </p:sp>
      <p:pic>
        <p:nvPicPr>
          <p:cNvPr id="439" name="Google Shape;439;g1f56a9adcbf_0_17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68925" y="1258275"/>
            <a:ext cx="6889750" cy="2363525"/>
          </a:xfrm>
          <a:prstGeom prst="rect">
            <a:avLst/>
          </a:prstGeom>
          <a:noFill/>
          <a:ln>
            <a:noFill/>
          </a:ln>
        </p:spPr>
      </p:pic>
      <p:sp>
        <p:nvSpPr>
          <p:cNvPr id="440" name="Google Shape;440;g1f56a9adcbf_0_177"/>
          <p:cNvSpPr txBox="1"/>
          <p:nvPr/>
        </p:nvSpPr>
        <p:spPr>
          <a:xfrm>
            <a:off x="5228125" y="3206750"/>
            <a:ext cx="3558300" cy="939000"/>
          </a:xfrm>
          <a:prstGeom prst="rect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US" sz="1100">
                <a:latin typeface="Calibri"/>
                <a:ea typeface="Calibri"/>
                <a:cs typeface="Calibri"/>
                <a:sym typeface="Calibri"/>
              </a:rPr>
              <a:t>Aclaración: </a:t>
            </a:r>
            <a:r>
              <a:rPr i="1" lang="en-US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Considerar que se hace abuso de notación, lo correcto es escribir todos todas las letras, separados por</a:t>
            </a:r>
            <a:r>
              <a:rPr i="1" lang="en-US" sz="1100">
                <a:latin typeface="Calibri"/>
                <a:ea typeface="Calibri"/>
                <a:cs typeface="Calibri"/>
                <a:sym typeface="Calibri"/>
              </a:rPr>
              <a:t> la</a:t>
            </a:r>
            <a:r>
              <a:rPr i="1" lang="en-US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barra.</a:t>
            </a:r>
            <a:endParaRPr sz="11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Se usa solo a los fines de simplificar la escritura en esta presentaci</a:t>
            </a:r>
            <a:r>
              <a:rPr i="1" lang="en-US" sz="1100">
                <a:latin typeface="Calibri"/>
                <a:ea typeface="Calibri"/>
                <a:cs typeface="Calibri"/>
                <a:sym typeface="Calibri"/>
              </a:rPr>
              <a:t>ón</a:t>
            </a:r>
            <a:endParaRPr sz="11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1" name="Google Shape;441;g1f56a9adcbf_0_177"/>
          <p:cNvSpPr txBox="1"/>
          <p:nvPr/>
        </p:nvSpPr>
        <p:spPr>
          <a:xfrm>
            <a:off x="2243674" y="4977131"/>
            <a:ext cx="43878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US" sz="1800">
                <a:solidFill>
                  <a:srgbClr val="15559C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¿Qué cadenas permite describir esta BNF?</a:t>
            </a:r>
            <a:endParaRPr sz="1800"/>
          </a:p>
        </p:txBody>
      </p:sp>
      <p:sp>
        <p:nvSpPr>
          <p:cNvPr id="442" name="Google Shape;442;g1f56a9adcbf_0_177"/>
          <p:cNvSpPr/>
          <p:nvPr/>
        </p:nvSpPr>
        <p:spPr>
          <a:xfrm rot="8793076">
            <a:off x="1606606" y="3687544"/>
            <a:ext cx="671637" cy="1440207"/>
          </a:xfrm>
          <a:prstGeom prst="bentUpArrow">
            <a:avLst>
              <a:gd fmla="val 25000" name="adj1"/>
              <a:gd fmla="val 23721" name="adj2"/>
              <a:gd fmla="val 25000" name="adj3"/>
            </a:avLst>
          </a:prstGeom>
          <a:solidFill>
            <a:srgbClr val="900000"/>
          </a:solidFill>
          <a:ln cap="flat" cmpd="sng" w="10000">
            <a:solidFill>
              <a:srgbClr val="F2F9FB"/>
            </a:solidFill>
            <a:prstDash val="solid"/>
            <a:round/>
            <a:headEnd len="sm" w="sm" type="none"/>
            <a:tailEnd len="sm" w="sm" type="none"/>
          </a:ln>
          <a:effectLst>
            <a:outerShdw blurRad="38100" rotWithShape="0" dir="5400000" dist="30000">
              <a:srgbClr val="000000">
                <a:alpha val="4471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443" name="Google Shape;443;g1f56a9adcbf_0_177"/>
          <p:cNvSpPr/>
          <p:nvPr/>
        </p:nvSpPr>
        <p:spPr>
          <a:xfrm>
            <a:off x="3280850" y="5496088"/>
            <a:ext cx="4387800" cy="844825"/>
          </a:xfrm>
          <a:prstGeom prst="flowChartPunchedTape">
            <a:avLst/>
          </a:prstGeom>
          <a:solidFill>
            <a:schemeClr val="dk1"/>
          </a:solidFill>
          <a:ln cap="flat" cmpd="sng" w="19050">
            <a:solidFill>
              <a:srgbClr val="09213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4" name="Google Shape;444;g1f56a9adcbf_0_177"/>
          <p:cNvSpPr txBox="1"/>
          <p:nvPr/>
        </p:nvSpPr>
        <p:spPr>
          <a:xfrm>
            <a:off x="3372478" y="5656900"/>
            <a:ext cx="47835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Usamos árboles de derivación o la relación deriva para </a:t>
            </a:r>
            <a:endParaRPr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determinar</a:t>
            </a:r>
            <a:r>
              <a:rPr lang="en-US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>
                <a:latin typeface="Calibri"/>
                <a:ea typeface="Calibri"/>
                <a:cs typeface="Calibri"/>
                <a:sym typeface="Calibri"/>
              </a:rPr>
              <a:t>qué</a:t>
            </a:r>
            <a:r>
              <a:rPr lang="en-US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cadenas se pueden generar.</a:t>
            </a:r>
            <a:endParaRPr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5" name="Google Shape;445;g1f56a9adcbf_0_177"/>
          <p:cNvSpPr/>
          <p:nvPr/>
        </p:nvSpPr>
        <p:spPr>
          <a:xfrm>
            <a:off x="2561175" y="3206750"/>
            <a:ext cx="1037100" cy="3693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6" name="Google Shape;446;g1f56a9adcbf_0_177"/>
          <p:cNvSpPr txBox="1"/>
          <p:nvPr/>
        </p:nvSpPr>
        <p:spPr>
          <a:xfrm>
            <a:off x="2561175" y="3086688"/>
            <a:ext cx="2455500" cy="48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/>
              <a:t>0|1|2|3|4|5|6|7|8|9</a:t>
            </a:r>
            <a:r>
              <a:rPr lang="en-US" sz="2200"/>
              <a:t> </a:t>
            </a:r>
            <a:r>
              <a:rPr lang="en-US" sz="22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22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Google Shape;452;g1f56a9adcbf_0_182"/>
          <p:cNvSpPr txBox="1"/>
          <p:nvPr>
            <p:ph type="title"/>
          </p:nvPr>
        </p:nvSpPr>
        <p:spPr>
          <a:xfrm>
            <a:off x="819150" y="661797"/>
            <a:ext cx="7505700" cy="8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9213B"/>
              </a:buClr>
              <a:buSzPct val="157142"/>
              <a:buFont typeface="Twentieth Century"/>
              <a:buNone/>
            </a:pPr>
            <a:r>
              <a:rPr lang="en-US" sz="2800"/>
              <a:t>BNF Extendida (BNFE)</a:t>
            </a:r>
            <a:endParaRPr sz="2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3" name="Google Shape;453;g1f56a9adcbf_0_182"/>
          <p:cNvSpPr txBox="1"/>
          <p:nvPr/>
        </p:nvSpPr>
        <p:spPr>
          <a:xfrm>
            <a:off x="501489" y="1481689"/>
            <a:ext cx="82539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5E8804"/>
                </a:solidFill>
                <a:latin typeface="Calibri"/>
                <a:ea typeface="Calibri"/>
                <a:cs typeface="Calibri"/>
                <a:sym typeface="Calibri"/>
              </a:rPr>
              <a:t>La BNFE surge a partir de algunas extensiones realizadas a la BNF, las cuales no afectan la potencia descriptiva, sino que incrementan su legibilidad y facilidad de escritura.</a:t>
            </a:r>
            <a:endParaRPr sz="1800">
              <a:solidFill>
                <a:srgbClr val="5E8804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5E8804"/>
                </a:solidFill>
                <a:latin typeface="Calibri"/>
                <a:ea typeface="Calibri"/>
                <a:cs typeface="Calibri"/>
                <a:sym typeface="Calibri"/>
              </a:rPr>
              <a:t>Las extensiones son las siguientes:</a:t>
            </a:r>
            <a:endParaRPr sz="1800">
              <a:solidFill>
                <a:srgbClr val="5E880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54" name="Google Shape;454;g1f56a9adcbf_0_18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83725" y="2578675"/>
            <a:ext cx="6320850" cy="3527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9" name="Shape 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Google Shape;460;g1f56a9adcbf_0_187"/>
          <p:cNvSpPr txBox="1"/>
          <p:nvPr>
            <p:ph type="title"/>
          </p:nvPr>
        </p:nvSpPr>
        <p:spPr>
          <a:xfrm>
            <a:off x="819150" y="545397"/>
            <a:ext cx="7505700" cy="84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/>
              <a:t>Ejemplo</a:t>
            </a:r>
            <a:endParaRPr sz="2800"/>
          </a:p>
        </p:txBody>
      </p:sp>
      <p:pic>
        <p:nvPicPr>
          <p:cNvPr id="461" name="Google Shape;461;g1f56a9adcbf_0_18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12694" y="1770380"/>
            <a:ext cx="7494706" cy="2963636"/>
          </a:xfrm>
          <a:prstGeom prst="rect">
            <a:avLst/>
          </a:prstGeom>
          <a:noFill/>
          <a:ln>
            <a:noFill/>
          </a:ln>
        </p:spPr>
      </p:pic>
      <p:sp>
        <p:nvSpPr>
          <p:cNvPr id="462" name="Google Shape;462;g1f56a9adcbf_0_187"/>
          <p:cNvSpPr/>
          <p:nvPr/>
        </p:nvSpPr>
        <p:spPr>
          <a:xfrm>
            <a:off x="2550575" y="3132675"/>
            <a:ext cx="1164300" cy="3174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3" name="Google Shape;463;g1f56a9adcbf_0_187"/>
          <p:cNvSpPr txBox="1"/>
          <p:nvPr/>
        </p:nvSpPr>
        <p:spPr>
          <a:xfrm>
            <a:off x="2550575" y="3008750"/>
            <a:ext cx="2455500" cy="48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/>
              <a:t>0|1|2|3|4|5|6|7|8|9 </a:t>
            </a:r>
            <a:r>
              <a:rPr lang="en-US" sz="22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22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4" name="Google Shape;464;g1f56a9adcbf_0_187"/>
          <p:cNvSpPr txBox="1"/>
          <p:nvPr/>
        </p:nvSpPr>
        <p:spPr>
          <a:xfrm>
            <a:off x="3590000" y="5319175"/>
            <a:ext cx="42735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900" u="sng">
                <a:solidFill>
                  <a:srgbClr val="000000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Pregunta:</a:t>
            </a:r>
            <a:r>
              <a:rPr lang="en-US" sz="1900">
                <a:solidFill>
                  <a:srgbClr val="000000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¿</a:t>
            </a:r>
            <a:r>
              <a:rPr i="1" lang="en-US" sz="1900">
                <a:solidFill>
                  <a:srgbClr val="000000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esta</a:t>
            </a:r>
            <a:r>
              <a:rPr i="1" lang="en-US" sz="1900">
                <a:latin typeface="Twentieth Century"/>
                <a:ea typeface="Twentieth Century"/>
                <a:cs typeface="Twentieth Century"/>
                <a:sym typeface="Twentieth Century"/>
              </a:rPr>
              <a:t>rá</a:t>
            </a:r>
            <a:r>
              <a:rPr i="1" lang="en-US" sz="1900">
                <a:solidFill>
                  <a:srgbClr val="000000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completa esta BNFE?</a:t>
            </a:r>
            <a:endParaRPr sz="130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9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Google Shape;470;g1f56a9adcbf_0_192"/>
          <p:cNvSpPr txBox="1"/>
          <p:nvPr>
            <p:ph type="title"/>
          </p:nvPr>
        </p:nvSpPr>
        <p:spPr>
          <a:xfrm>
            <a:off x="819150" y="831147"/>
            <a:ext cx="7505700" cy="83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/>
              <a:t>BNFE para el lenguaje de programación Lisp</a:t>
            </a:r>
            <a:endParaRPr sz="2800"/>
          </a:p>
        </p:txBody>
      </p:sp>
      <p:pic>
        <p:nvPicPr>
          <p:cNvPr id="471" name="Google Shape;471;g1f56a9adcbf_0_19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9150" y="2384350"/>
            <a:ext cx="7741425" cy="2625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6" name="Shape 4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" name="Google Shape;477;g1f56a9adcbf_0_197"/>
          <p:cNvSpPr txBox="1"/>
          <p:nvPr>
            <p:ph type="title"/>
          </p:nvPr>
        </p:nvSpPr>
        <p:spPr>
          <a:xfrm>
            <a:off x="819150" y="640646"/>
            <a:ext cx="7505700" cy="68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9213B"/>
              </a:buClr>
              <a:buSzPts val="4400"/>
              <a:buFont typeface="Twentieth Century"/>
              <a:buNone/>
            </a:pPr>
            <a:r>
              <a:rPr lang="en-US" sz="2800">
                <a:latin typeface="Calibri"/>
                <a:ea typeface="Calibri"/>
                <a:cs typeface="Calibri"/>
                <a:sym typeface="Calibri"/>
              </a:rPr>
              <a:t>Ambigüedad</a:t>
            </a:r>
            <a:endParaRPr sz="14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78" name="Google Shape;478;g1f56a9adcbf_0_19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46150" y="1966087"/>
            <a:ext cx="7451700" cy="1075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79" name="Google Shape;479;g1f56a9adcbf_0_19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46150" y="3684525"/>
            <a:ext cx="7366526" cy="18045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4" name="Shape 4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" name="Google Shape;485;g1f56a9adcbf_0_202"/>
          <p:cNvSpPr txBox="1"/>
          <p:nvPr>
            <p:ph type="title"/>
          </p:nvPr>
        </p:nvSpPr>
        <p:spPr>
          <a:xfrm>
            <a:off x="768000" y="471300"/>
            <a:ext cx="7505700" cy="788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Ejemplos</a:t>
            </a:r>
            <a:endParaRPr/>
          </a:p>
        </p:txBody>
      </p:sp>
      <p:pic>
        <p:nvPicPr>
          <p:cNvPr id="486" name="Google Shape;486;g1f56a9adcbf_0_20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29050" y="1437550"/>
            <a:ext cx="7383600" cy="4519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1" name="Shape 4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" name="Google Shape;492;g1f56a9adcbf_0_207"/>
          <p:cNvSpPr txBox="1"/>
          <p:nvPr>
            <p:ph type="title"/>
          </p:nvPr>
        </p:nvSpPr>
        <p:spPr>
          <a:xfrm>
            <a:off x="819150" y="746472"/>
            <a:ext cx="7505700" cy="851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latin typeface="Calibri"/>
                <a:ea typeface="Calibri"/>
                <a:cs typeface="Calibri"/>
                <a:sym typeface="Calibri"/>
              </a:rPr>
              <a:t>Removiendo a</a:t>
            </a:r>
            <a:r>
              <a:rPr lang="en-US" sz="2800">
                <a:latin typeface="Calibri"/>
                <a:ea typeface="Calibri"/>
                <a:cs typeface="Calibri"/>
                <a:sym typeface="Calibri"/>
              </a:rPr>
              <a:t>mbigüedad</a:t>
            </a:r>
            <a:endParaRPr/>
          </a:p>
        </p:txBody>
      </p:sp>
      <p:pic>
        <p:nvPicPr>
          <p:cNvPr id="493" name="Google Shape;493;g1f56a9adcbf_0_20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84081" y="2127409"/>
            <a:ext cx="7092697" cy="31397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8" name="Shape 4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Google Shape;499;g1f56a9adcbf_0_212"/>
          <p:cNvSpPr txBox="1"/>
          <p:nvPr>
            <p:ph type="title"/>
          </p:nvPr>
        </p:nvSpPr>
        <p:spPr>
          <a:xfrm>
            <a:off x="819150" y="534797"/>
            <a:ext cx="7505700" cy="86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/>
              <a:t>Ejemplo</a:t>
            </a:r>
            <a:endParaRPr sz="2800"/>
          </a:p>
        </p:txBody>
      </p:sp>
      <p:pic>
        <p:nvPicPr>
          <p:cNvPr id="500" name="Google Shape;500;g1f56a9adcbf_0_2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50950" y="1342175"/>
            <a:ext cx="7505700" cy="3310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1" name="Google Shape;501;g1f56a9adcbf_0_21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530101" y="4939301"/>
            <a:ext cx="4616450" cy="1273125"/>
          </a:xfrm>
          <a:prstGeom prst="rect">
            <a:avLst/>
          </a:prstGeom>
          <a:noFill/>
          <a:ln>
            <a:noFill/>
          </a:ln>
        </p:spPr>
      </p:pic>
      <p:sp>
        <p:nvSpPr>
          <p:cNvPr id="502" name="Google Shape;502;g1f56a9adcbf_0_212"/>
          <p:cNvSpPr txBox="1"/>
          <p:nvPr/>
        </p:nvSpPr>
        <p:spPr>
          <a:xfrm>
            <a:off x="1068925" y="5175250"/>
            <a:ext cx="2137800" cy="34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1800">
                <a:solidFill>
                  <a:srgbClr val="600000"/>
                </a:solidFill>
                <a:latin typeface="Calibri"/>
                <a:ea typeface="Calibri"/>
                <a:cs typeface="Calibri"/>
                <a:sym typeface="Calibri"/>
              </a:rPr>
              <a:t>Posible solución</a:t>
            </a:r>
            <a:endParaRPr i="1" sz="1800">
              <a:solidFill>
                <a:srgbClr val="6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3" name="Google Shape;503;g1f56a9adcbf_0_212"/>
          <p:cNvSpPr/>
          <p:nvPr/>
        </p:nvSpPr>
        <p:spPr>
          <a:xfrm>
            <a:off x="2815050" y="5344450"/>
            <a:ext cx="545700" cy="1800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8" name="Shape 5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9" name="Google Shape;509;g1f56a9adcbf_0_217"/>
          <p:cNvSpPr txBox="1"/>
          <p:nvPr>
            <p:ph type="title"/>
          </p:nvPr>
        </p:nvSpPr>
        <p:spPr>
          <a:xfrm>
            <a:off x="819150" y="492472"/>
            <a:ext cx="7505700" cy="84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/>
              <a:t>Ejemplo</a:t>
            </a:r>
            <a:endParaRPr/>
          </a:p>
        </p:txBody>
      </p:sp>
      <p:sp>
        <p:nvSpPr>
          <p:cNvPr id="510" name="Google Shape;510;g1f56a9adcbf_0_217"/>
          <p:cNvSpPr txBox="1"/>
          <p:nvPr/>
        </p:nvSpPr>
        <p:spPr>
          <a:xfrm>
            <a:off x="689445" y="1591810"/>
            <a:ext cx="7358100" cy="708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Consideremos la siguiente BNF que describe la sintaxis</a:t>
            </a:r>
            <a:r>
              <a:rPr lang="en-US" sz="200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(simplificada)  de una sentencia de asignación en Pascal:</a:t>
            </a:r>
            <a:endParaRPr sz="20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11" name="Google Shape;511;g1f56a9adcbf_0_2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60232" y="2907302"/>
            <a:ext cx="7858232" cy="15946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6" name="Shape 5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" name="Google Shape;517;g1f56a9adcbf_0_222"/>
          <p:cNvSpPr txBox="1"/>
          <p:nvPr>
            <p:ph type="title"/>
          </p:nvPr>
        </p:nvSpPr>
        <p:spPr>
          <a:xfrm>
            <a:off x="819150" y="640647"/>
            <a:ext cx="7505700" cy="767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/>
              <a:t>Ejemplo (Cont.)</a:t>
            </a:r>
            <a:endParaRPr/>
          </a:p>
        </p:txBody>
      </p:sp>
      <p:pic>
        <p:nvPicPr>
          <p:cNvPr id="518" name="Google Shape;518;g1f56a9adcbf_0_2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49225" y="1626725"/>
            <a:ext cx="5647899" cy="1146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19" name="Google Shape;519;g1f56a9adcbf_0_2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96950" y="3857625"/>
            <a:ext cx="7150099" cy="2453200"/>
          </a:xfrm>
          <a:prstGeom prst="rect">
            <a:avLst/>
          </a:prstGeom>
          <a:noFill/>
          <a:ln>
            <a:noFill/>
          </a:ln>
        </p:spPr>
      </p:pic>
      <p:sp>
        <p:nvSpPr>
          <p:cNvPr id="520" name="Google Shape;520;g1f56a9adcbf_0_222"/>
          <p:cNvSpPr txBox="1"/>
          <p:nvPr/>
        </p:nvSpPr>
        <p:spPr>
          <a:xfrm>
            <a:off x="941900" y="2974725"/>
            <a:ext cx="7672800" cy="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latin typeface="Calibri"/>
                <a:ea typeface="Calibri"/>
                <a:cs typeface="Calibri"/>
                <a:sym typeface="Calibri"/>
              </a:rPr>
              <a:t>Determinar si la BNF es ambigua, utilizando derivaciones de más a la izquierda y considerando la cadena </a:t>
            </a:r>
            <a:r>
              <a:rPr b="1" lang="en-US" sz="1800">
                <a:latin typeface="Calibri"/>
                <a:ea typeface="Calibri"/>
                <a:cs typeface="Calibri"/>
                <a:sym typeface="Calibri"/>
              </a:rPr>
              <a:t>J := 1 + 2 * 3</a:t>
            </a:r>
            <a:endParaRPr b="1" sz="1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4"/>
          <p:cNvSpPr txBox="1"/>
          <p:nvPr>
            <p:ph type="title"/>
          </p:nvPr>
        </p:nvSpPr>
        <p:spPr>
          <a:xfrm>
            <a:off x="819150" y="450117"/>
            <a:ext cx="7505700" cy="127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wentieth Century"/>
              <a:buNone/>
            </a:pPr>
            <a:r>
              <a:rPr lang="en-US"/>
              <a:t>Intuitivamente</a:t>
            </a:r>
            <a:endParaRPr/>
          </a:p>
        </p:txBody>
      </p:sp>
      <p:pic>
        <p:nvPicPr>
          <p:cNvPr id="162" name="Google Shape;162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051900" y="2624675"/>
            <a:ext cx="5642175" cy="3712575"/>
          </a:xfrm>
          <a:prstGeom prst="rect">
            <a:avLst/>
          </a:prstGeom>
          <a:noFill/>
          <a:ln>
            <a:noFill/>
          </a:ln>
        </p:spPr>
      </p:pic>
      <p:sp>
        <p:nvSpPr>
          <p:cNvPr id="163" name="Google Shape;163;p4"/>
          <p:cNvSpPr txBox="1"/>
          <p:nvPr/>
        </p:nvSpPr>
        <p:spPr>
          <a:xfrm>
            <a:off x="2344615" y="2332892"/>
            <a:ext cx="184731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64" name="Google Shape;164;p4"/>
          <p:cNvSpPr/>
          <p:nvPr/>
        </p:nvSpPr>
        <p:spPr>
          <a:xfrm>
            <a:off x="3100925" y="3856900"/>
            <a:ext cx="3397200" cy="6411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5" name="Google Shape;165;p4"/>
          <p:cNvSpPr txBox="1"/>
          <p:nvPr/>
        </p:nvSpPr>
        <p:spPr>
          <a:xfrm>
            <a:off x="2729800" y="3856900"/>
            <a:ext cx="4318800" cy="64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latin typeface="Calibri"/>
                <a:ea typeface="Calibri"/>
                <a:cs typeface="Calibri"/>
                <a:sym typeface="Calibri"/>
              </a:rPr>
              <a:t>L</a:t>
            </a:r>
            <a:r>
              <a:rPr baseline="-25000" lang="en-US" sz="1800">
                <a:latin typeface="Calibri"/>
                <a:ea typeface="Calibri"/>
                <a:cs typeface="Calibri"/>
                <a:sym typeface="Calibri"/>
              </a:rPr>
              <a:t>1</a:t>
            </a:r>
            <a:r>
              <a:rPr lang="en-US" sz="1800">
                <a:latin typeface="Calibri"/>
                <a:ea typeface="Calibri"/>
                <a:cs typeface="Calibri"/>
                <a:sym typeface="Calibri"/>
              </a:rPr>
              <a:t> = {a</a:t>
            </a:r>
            <a:r>
              <a:rPr baseline="30000" lang="en-US" sz="1800">
                <a:latin typeface="Calibri"/>
                <a:ea typeface="Calibri"/>
                <a:cs typeface="Calibri"/>
                <a:sym typeface="Calibri"/>
              </a:rPr>
              <a:t>n</a:t>
            </a:r>
            <a:r>
              <a:rPr lang="en-US" sz="1800">
                <a:latin typeface="Calibri"/>
                <a:ea typeface="Calibri"/>
                <a:cs typeface="Calibri"/>
                <a:sym typeface="Calibri"/>
              </a:rPr>
              <a:t> b</a:t>
            </a:r>
            <a:r>
              <a:rPr baseline="30000" lang="en-US" sz="1800">
                <a:latin typeface="Calibri"/>
                <a:ea typeface="Calibri"/>
                <a:cs typeface="Calibri"/>
                <a:sym typeface="Calibri"/>
              </a:rPr>
              <a:t>n</a:t>
            </a:r>
            <a:r>
              <a:rPr lang="en-US" sz="1800">
                <a:latin typeface="Calibri"/>
                <a:ea typeface="Calibri"/>
                <a:cs typeface="Calibri"/>
                <a:sym typeface="Calibri"/>
              </a:rPr>
              <a:t> / n ≥ 0}      </a:t>
            </a:r>
            <a:r>
              <a:rPr lang="en-US" sz="1800"/>
              <a:t>  </a:t>
            </a:r>
            <a:r>
              <a:rPr lang="en-US" sz="1800">
                <a:latin typeface="Calibri"/>
                <a:ea typeface="Calibri"/>
                <a:cs typeface="Calibri"/>
                <a:sym typeface="Calibri"/>
              </a:rPr>
              <a:t>L</a:t>
            </a:r>
            <a:r>
              <a:rPr baseline="-25000" lang="en-US" sz="1800">
                <a:latin typeface="Calibri"/>
                <a:ea typeface="Calibri"/>
                <a:cs typeface="Calibri"/>
                <a:sym typeface="Calibri"/>
              </a:rPr>
              <a:t>2</a:t>
            </a:r>
            <a:r>
              <a:rPr lang="en-US" sz="1800">
                <a:latin typeface="Calibri"/>
                <a:ea typeface="Calibri"/>
                <a:cs typeface="Calibri"/>
                <a:sym typeface="Calibri"/>
              </a:rPr>
              <a:t> = { w Ɛ {0,1}</a:t>
            </a:r>
            <a:r>
              <a:rPr baseline="30000" lang="en-US" sz="1800">
                <a:latin typeface="Calibri"/>
                <a:ea typeface="Calibri"/>
                <a:cs typeface="Calibri"/>
                <a:sym typeface="Calibri"/>
              </a:rPr>
              <a:t>*</a:t>
            </a:r>
            <a:r>
              <a:rPr lang="en-US" sz="1800">
                <a:latin typeface="Calibri"/>
                <a:ea typeface="Calibri"/>
                <a:cs typeface="Calibri"/>
                <a:sym typeface="Calibri"/>
              </a:rPr>
              <a:t>/w w</a:t>
            </a:r>
            <a:r>
              <a:rPr baseline="30000" lang="en-US" sz="1800">
                <a:latin typeface="Calibri"/>
                <a:ea typeface="Calibri"/>
                <a:cs typeface="Calibri"/>
                <a:sym typeface="Calibri"/>
              </a:rPr>
              <a:t>R</a:t>
            </a:r>
            <a:r>
              <a:rPr lang="en-US" sz="1800">
                <a:latin typeface="Calibri"/>
                <a:ea typeface="Calibri"/>
                <a:cs typeface="Calibri"/>
                <a:sym typeface="Calibri"/>
              </a:rPr>
              <a:t>}</a:t>
            </a:r>
            <a:r>
              <a:rPr lang="en-US" sz="2200">
                <a:latin typeface="Calibri"/>
                <a:ea typeface="Calibri"/>
                <a:cs typeface="Calibri"/>
                <a:sym typeface="Calibri"/>
              </a:rPr>
              <a:t> </a:t>
            </a:r>
            <a:endParaRPr sz="13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5" name="Shape 5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" name="Google Shape;526;g1f56a9adcbf_0_227"/>
          <p:cNvSpPr txBox="1"/>
          <p:nvPr>
            <p:ph type="title"/>
          </p:nvPr>
        </p:nvSpPr>
        <p:spPr>
          <a:xfrm>
            <a:off x="819150" y="524222"/>
            <a:ext cx="7505700" cy="84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/>
              <a:t>Ejemplo (Cont.)</a:t>
            </a:r>
            <a:endParaRPr/>
          </a:p>
        </p:txBody>
      </p:sp>
      <p:sp>
        <p:nvSpPr>
          <p:cNvPr id="527" name="Google Shape;527;g1f56a9adcbf_0_227"/>
          <p:cNvSpPr txBox="1"/>
          <p:nvPr/>
        </p:nvSpPr>
        <p:spPr>
          <a:xfrm>
            <a:off x="819150" y="1809750"/>
            <a:ext cx="7615800" cy="190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457200" rtl="0" algn="l">
              <a:spcBef>
                <a:spcPts val="7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Calibri"/>
              <a:buChar char="➔"/>
            </a:pPr>
            <a:r>
              <a:rPr lang="en-US" sz="20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Al encontrar dos derivaciones de más a la izquierda distintas que generan la misma cadena, se concluye que la BNF es ambigua.</a:t>
            </a:r>
            <a:endParaRPr sz="20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rtl="0" algn="l">
              <a:spcBef>
                <a:spcPts val="70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457200" rtl="0" algn="l">
              <a:spcBef>
                <a:spcPts val="7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Calibri"/>
              <a:buChar char="➔"/>
            </a:pPr>
            <a:r>
              <a:rPr lang="en-US" sz="20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Se deja como ejercicio determinar si es posible corregir la ambigüedad en la BNF dada y de ser factible corregirla. </a:t>
            </a:r>
            <a:endParaRPr sz="20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1" name="Shape 5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iensa-2.jpg" id="532" name="Google Shape;532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443858" y="2680497"/>
            <a:ext cx="1584522" cy="1931608"/>
          </a:xfrm>
          <a:prstGeom prst="rect">
            <a:avLst/>
          </a:prstGeom>
          <a:noFill/>
          <a:ln>
            <a:noFill/>
          </a:ln>
        </p:spPr>
      </p:pic>
      <p:sp>
        <p:nvSpPr>
          <p:cNvPr id="533" name="Google Shape;533;p29"/>
          <p:cNvSpPr txBox="1"/>
          <p:nvPr>
            <p:ph type="title"/>
          </p:nvPr>
        </p:nvSpPr>
        <p:spPr>
          <a:xfrm>
            <a:off x="819150" y="1127467"/>
            <a:ext cx="7505700" cy="127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wentieth Century"/>
              <a:buNone/>
            </a:pPr>
            <a:r>
              <a:rPr lang="en-US"/>
              <a:t>¿DUDAS?</a:t>
            </a:r>
            <a:endParaRPr/>
          </a:p>
        </p:txBody>
      </p:sp>
      <p:sp>
        <p:nvSpPr>
          <p:cNvPr id="534" name="Google Shape;534;p29"/>
          <p:cNvSpPr txBox="1"/>
          <p:nvPr/>
        </p:nvSpPr>
        <p:spPr>
          <a:xfrm>
            <a:off x="975561" y="4612105"/>
            <a:ext cx="6521116" cy="10962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56032" lvl="0" marL="36576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5"/>
          <p:cNvSpPr txBox="1"/>
          <p:nvPr>
            <p:ph type="title"/>
          </p:nvPr>
        </p:nvSpPr>
        <p:spPr>
          <a:xfrm>
            <a:off x="745075" y="407792"/>
            <a:ext cx="7505700" cy="127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wentieth Century"/>
              <a:buNone/>
            </a:pPr>
            <a:r>
              <a:rPr lang="en-US" sz="2800"/>
              <a:t>Lenguajes Libres del Contexto (LLC)</a:t>
            </a:r>
            <a:endParaRPr sz="2800"/>
          </a:p>
        </p:txBody>
      </p:sp>
      <p:sp>
        <p:nvSpPr>
          <p:cNvPr id="171" name="Google Shape;171;p5"/>
          <p:cNvSpPr txBox="1"/>
          <p:nvPr>
            <p:ph idx="4294967295" type="body"/>
          </p:nvPr>
        </p:nvSpPr>
        <p:spPr>
          <a:xfrm>
            <a:off x="354600" y="1890225"/>
            <a:ext cx="8434800" cy="450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740"/>
              <a:buNone/>
            </a:pPr>
            <a:r>
              <a:rPr b="1" lang="en-US">
                <a:solidFill>
                  <a:srgbClr val="1D5C6C"/>
                </a:solidFill>
              </a:rPr>
              <a:t>   </a:t>
            </a:r>
            <a:r>
              <a:rPr b="1" lang="en-US" sz="2400">
                <a:solidFill>
                  <a:srgbClr val="1D5C6C"/>
                </a:solidFill>
                <a:latin typeface="Arial"/>
                <a:ea typeface="Arial"/>
                <a:cs typeface="Arial"/>
                <a:sym typeface="Arial"/>
              </a:rPr>
              <a:t>Características:</a:t>
            </a:r>
            <a:endParaRPr/>
          </a:p>
          <a:p>
            <a:pPr indent="-209550" lvl="0" marL="320040" rtl="0" algn="l">
              <a:spcBef>
                <a:spcPts val="700"/>
              </a:spcBef>
              <a:spcAft>
                <a:spcPts val="1200"/>
              </a:spcAft>
              <a:buSzPts val="1740"/>
              <a:buNone/>
            </a:pPr>
            <a:r>
              <a:t/>
            </a:r>
            <a:endParaRPr/>
          </a:p>
        </p:txBody>
      </p:sp>
      <p:pic>
        <p:nvPicPr>
          <p:cNvPr id="172" name="Google Shape;172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39295" y="2669609"/>
            <a:ext cx="7465409" cy="339413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6"/>
          <p:cNvSpPr txBox="1"/>
          <p:nvPr>
            <p:ph type="title"/>
          </p:nvPr>
        </p:nvSpPr>
        <p:spPr>
          <a:xfrm>
            <a:off x="790738" y="354867"/>
            <a:ext cx="7505700" cy="127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wentieth Century"/>
              <a:buNone/>
            </a:pPr>
            <a:r>
              <a:rPr lang="en-US" sz="2800"/>
              <a:t>Lenguajes Libres del Contexto </a:t>
            </a:r>
            <a:r>
              <a:rPr lang="en-US" sz="2800"/>
              <a:t>(LLC)</a:t>
            </a:r>
            <a:r>
              <a:rPr lang="en-US"/>
              <a:t> </a:t>
            </a:r>
            <a:endParaRPr/>
          </a:p>
        </p:txBody>
      </p:sp>
      <p:sp>
        <p:nvSpPr>
          <p:cNvPr id="179" name="Google Shape;179;p6"/>
          <p:cNvSpPr txBox="1"/>
          <p:nvPr>
            <p:ph idx="4294967295" type="body"/>
          </p:nvPr>
        </p:nvSpPr>
        <p:spPr>
          <a:xfrm>
            <a:off x="635000" y="1600199"/>
            <a:ext cx="8173800" cy="481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440"/>
              <a:buNone/>
            </a:pPr>
            <a:r>
              <a:rPr i="1" lang="en-US" sz="2000">
                <a:solidFill>
                  <a:srgbClr val="000000"/>
                </a:solidFill>
              </a:rPr>
              <a:t>En los siguientes ejemplos, propios de los lenguajes de programación y de la matemática, podemos apreciar esta característica de anidamientos, sincronización o modalidad espejo:</a:t>
            </a:r>
            <a:endParaRPr i="1" sz="2000">
              <a:solidFill>
                <a:srgbClr val="000000"/>
              </a:solidFill>
            </a:endParaRPr>
          </a:p>
          <a:p>
            <a:pPr indent="-294640" lvl="0" marL="320040" rtl="0" algn="l">
              <a:spcBef>
                <a:spcPts val="700"/>
              </a:spcBef>
              <a:spcAft>
                <a:spcPts val="0"/>
              </a:spcAft>
              <a:buSzPts val="1040"/>
              <a:buChar char="⮚"/>
            </a:pPr>
            <a:r>
              <a:rPr lang="en-US" sz="2000"/>
              <a:t>Uso de paréntesis en expresiones aritméticas:</a:t>
            </a:r>
            <a:endParaRPr sz="900"/>
          </a:p>
          <a:p>
            <a:pPr indent="-228600" lvl="0" marL="320040" rtl="0" algn="l">
              <a:spcBef>
                <a:spcPts val="700"/>
              </a:spcBef>
              <a:spcAft>
                <a:spcPts val="0"/>
              </a:spcAft>
              <a:buSzPts val="1440"/>
              <a:buFont typeface="Noto Sans Symbols"/>
              <a:buNone/>
            </a:pPr>
            <a:r>
              <a:t/>
            </a:r>
            <a:endParaRPr sz="2400"/>
          </a:p>
          <a:p>
            <a:pPr indent="0" lvl="0" marL="0" rtl="0" algn="l">
              <a:spcBef>
                <a:spcPts val="700"/>
              </a:spcBef>
              <a:spcAft>
                <a:spcPts val="0"/>
              </a:spcAft>
              <a:buSzPts val="1680"/>
              <a:buNone/>
            </a:pPr>
            <a:r>
              <a:rPr lang="en-US" sz="2800"/>
              <a:t>          </a:t>
            </a:r>
            <a:r>
              <a:rPr b="1" lang="en-US" sz="2800">
                <a:solidFill>
                  <a:srgbClr val="7F5A00"/>
                </a:solidFill>
              </a:rPr>
              <a:t>((x + 15) / 3) – (8 * 2 + (y – 10))</a:t>
            </a:r>
            <a:endParaRPr/>
          </a:p>
          <a:p>
            <a:pPr indent="0" lvl="0" marL="0" rtl="0" algn="l">
              <a:spcBef>
                <a:spcPts val="700"/>
              </a:spcBef>
              <a:spcAft>
                <a:spcPts val="0"/>
              </a:spcAft>
              <a:buSzPts val="1680"/>
              <a:buNone/>
            </a:pPr>
            <a:r>
              <a:t/>
            </a:r>
            <a:endParaRPr/>
          </a:p>
          <a:p>
            <a:pPr indent="-294640" lvl="0" marL="320040" rtl="0" algn="l">
              <a:spcBef>
                <a:spcPts val="700"/>
              </a:spcBef>
              <a:spcAft>
                <a:spcPts val="0"/>
              </a:spcAft>
              <a:buSzPts val="1040"/>
              <a:buChar char="⮚"/>
            </a:pPr>
            <a:r>
              <a:rPr lang="en-US" sz="2000"/>
              <a:t>Uso de paréntesis y corchetes en expresiones tipo C:</a:t>
            </a:r>
            <a:endParaRPr sz="900"/>
          </a:p>
          <a:p>
            <a:pPr indent="0" lvl="0" marL="0" rtl="0" algn="l">
              <a:spcBef>
                <a:spcPts val="700"/>
              </a:spcBef>
              <a:spcAft>
                <a:spcPts val="0"/>
              </a:spcAft>
              <a:buSzPts val="1680"/>
              <a:buNone/>
            </a:pPr>
            <a:r>
              <a:rPr lang="en-US" sz="2800"/>
              <a:t>            </a:t>
            </a:r>
            <a:r>
              <a:rPr b="1" lang="en-US" sz="2800">
                <a:solidFill>
                  <a:srgbClr val="600000"/>
                </a:solidFill>
              </a:rPr>
              <a:t>h(f[i]*(arr[i] [j],c[g(x)]),d[i])</a:t>
            </a:r>
            <a:endParaRPr b="1" sz="2800">
              <a:solidFill>
                <a:srgbClr val="600000"/>
              </a:solidFill>
            </a:endParaRPr>
          </a:p>
          <a:p>
            <a:pPr indent="0" lvl="0" marL="0" rtl="0" algn="l">
              <a:spcBef>
                <a:spcPts val="700"/>
              </a:spcBef>
              <a:spcAft>
                <a:spcPts val="1200"/>
              </a:spcAft>
              <a:buSzPts val="1740"/>
              <a:buNone/>
            </a:pPr>
            <a:r>
              <a:t/>
            </a:r>
            <a:endParaRPr/>
          </a:p>
        </p:txBody>
      </p:sp>
      <p:sp>
        <p:nvSpPr>
          <p:cNvPr id="180" name="Google Shape;180;p6"/>
          <p:cNvSpPr/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81" name="Google Shape;181;p6"/>
          <p:cNvSpPr/>
          <p:nvPr/>
        </p:nvSpPr>
        <p:spPr>
          <a:xfrm rot="-5400000">
            <a:off x="2191845" y="3276709"/>
            <a:ext cx="45600" cy="1015800"/>
          </a:xfrm>
          <a:prstGeom prst="rightBracket">
            <a:avLst>
              <a:gd fmla="val 8333" name="adj"/>
            </a:avLst>
          </a:prstGeom>
          <a:noFill/>
          <a:ln cap="flat" cmpd="sng" w="1905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38100" rotWithShape="0" dir="5400000" dist="30000">
              <a:srgbClr val="000000">
                <a:alpha val="44705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82" name="Google Shape;182;p6"/>
          <p:cNvSpPr/>
          <p:nvPr/>
        </p:nvSpPr>
        <p:spPr>
          <a:xfrm rot="-5400000">
            <a:off x="2331312" y="2772862"/>
            <a:ext cx="213300" cy="1801500"/>
          </a:xfrm>
          <a:prstGeom prst="rightBracket">
            <a:avLst>
              <a:gd fmla="val 8333" name="adj"/>
            </a:avLst>
          </a:prstGeom>
          <a:noFill/>
          <a:ln cap="flat" cmpd="sng" w="1905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38100" rotWithShape="0" dir="5400000" dist="30000">
              <a:srgbClr val="000000">
                <a:alpha val="44705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83" name="Google Shape;183;p6"/>
          <p:cNvSpPr/>
          <p:nvPr/>
        </p:nvSpPr>
        <p:spPr>
          <a:xfrm rot="5400000">
            <a:off x="5378799" y="3747300"/>
            <a:ext cx="48000" cy="963600"/>
          </a:xfrm>
          <a:prstGeom prst="rightBracket">
            <a:avLst>
              <a:gd fmla="val 217745" name="adj"/>
            </a:avLst>
          </a:prstGeom>
          <a:noFill/>
          <a:ln cap="flat" cmpd="sng" w="1905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38100" rotWithShape="0" dir="5400000" dist="30000">
              <a:srgbClr val="000000">
                <a:alpha val="44705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84" name="Google Shape;184;p6"/>
          <p:cNvSpPr/>
          <p:nvPr/>
        </p:nvSpPr>
        <p:spPr>
          <a:xfrm flipH="1" rot="-5400000">
            <a:off x="4755897" y="3050861"/>
            <a:ext cx="217800" cy="2356500"/>
          </a:xfrm>
          <a:prstGeom prst="rightBracket">
            <a:avLst>
              <a:gd fmla="val 8333" name="adj"/>
            </a:avLst>
          </a:prstGeom>
          <a:noFill/>
          <a:ln cap="flat" cmpd="sng" w="1905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38100" rotWithShape="0" dir="5400000" dist="30000">
              <a:srgbClr val="000000">
                <a:alpha val="44705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85" name="Google Shape;185;p6"/>
          <p:cNvSpPr/>
          <p:nvPr/>
        </p:nvSpPr>
        <p:spPr>
          <a:xfrm rot="-5400000">
            <a:off x="3753621" y="3227581"/>
            <a:ext cx="133800" cy="3696900"/>
          </a:xfrm>
          <a:prstGeom prst="rightBracket">
            <a:avLst>
              <a:gd fmla="val 8333" name="adj"/>
            </a:avLst>
          </a:prstGeom>
          <a:noFill/>
          <a:ln cap="flat" cmpd="sng" w="1905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38100" rotWithShape="0" dir="5400000" dist="30000">
              <a:srgbClr val="000000">
                <a:alpha val="44705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86" name="Google Shape;186;p6"/>
          <p:cNvSpPr/>
          <p:nvPr/>
        </p:nvSpPr>
        <p:spPr>
          <a:xfrm rot="-5400000">
            <a:off x="3787087" y="4058888"/>
            <a:ext cx="66900" cy="2204700"/>
          </a:xfrm>
          <a:prstGeom prst="rightBracket">
            <a:avLst>
              <a:gd fmla="val 8333" name="adj"/>
            </a:avLst>
          </a:prstGeom>
          <a:noFill/>
          <a:ln cap="flat" cmpd="sng" w="1905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38100" rotWithShape="0" dir="5400000" dist="30000">
              <a:srgbClr val="000000">
                <a:alpha val="44705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87" name="Google Shape;187;p6"/>
          <p:cNvSpPr/>
          <p:nvPr/>
        </p:nvSpPr>
        <p:spPr>
          <a:xfrm flipH="1" rot="-5400000">
            <a:off x="2267627" y="5385710"/>
            <a:ext cx="45600" cy="293400"/>
          </a:xfrm>
          <a:prstGeom prst="rightBracket">
            <a:avLst>
              <a:gd fmla="val 8333" name="adj"/>
            </a:avLst>
          </a:prstGeom>
          <a:noFill/>
          <a:ln cap="flat" cmpd="sng" w="1905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38100" rotWithShape="0" dir="5400000" dist="30000">
              <a:srgbClr val="000000">
                <a:alpha val="44705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88" name="Google Shape;188;p6"/>
          <p:cNvSpPr/>
          <p:nvPr/>
        </p:nvSpPr>
        <p:spPr>
          <a:xfrm flipH="1" rot="-5400000">
            <a:off x="3278838" y="5385688"/>
            <a:ext cx="45600" cy="293400"/>
          </a:xfrm>
          <a:prstGeom prst="rightBracket">
            <a:avLst>
              <a:gd fmla="val 8333" name="adj"/>
            </a:avLst>
          </a:prstGeom>
          <a:noFill/>
          <a:ln cap="flat" cmpd="sng" w="1905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38100" rotWithShape="0" dir="5400000" dist="30000">
              <a:srgbClr val="000000">
                <a:alpha val="44705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89" name="Google Shape;189;p6"/>
          <p:cNvSpPr/>
          <p:nvPr/>
        </p:nvSpPr>
        <p:spPr>
          <a:xfrm flipH="1" rot="-5400000">
            <a:off x="3711584" y="5385688"/>
            <a:ext cx="45600" cy="293400"/>
          </a:xfrm>
          <a:prstGeom prst="rightBracket">
            <a:avLst>
              <a:gd fmla="val 8333" name="adj"/>
            </a:avLst>
          </a:prstGeom>
          <a:noFill/>
          <a:ln cap="flat" cmpd="sng" w="1905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38100" rotWithShape="0" dir="5400000" dist="30000">
              <a:srgbClr val="000000">
                <a:alpha val="44705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90" name="Google Shape;190;p6"/>
          <p:cNvSpPr/>
          <p:nvPr/>
        </p:nvSpPr>
        <p:spPr>
          <a:xfrm flipH="1" rot="-5400000">
            <a:off x="5443353" y="5385704"/>
            <a:ext cx="45600" cy="293400"/>
          </a:xfrm>
          <a:prstGeom prst="rightBracket">
            <a:avLst>
              <a:gd fmla="val 8333" name="adj"/>
            </a:avLst>
          </a:prstGeom>
          <a:noFill/>
          <a:ln cap="flat" cmpd="sng" w="1905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38100" rotWithShape="0" dir="5400000" dist="30000">
              <a:srgbClr val="000000">
                <a:alpha val="44705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91" name="Google Shape;191;p6"/>
          <p:cNvSpPr/>
          <p:nvPr/>
        </p:nvSpPr>
        <p:spPr>
          <a:xfrm flipH="1" rot="-5400000">
            <a:off x="4454250" y="5299951"/>
            <a:ext cx="30900" cy="628200"/>
          </a:xfrm>
          <a:prstGeom prst="rightBracket">
            <a:avLst>
              <a:gd fmla="val 8333" name="adj"/>
            </a:avLst>
          </a:prstGeom>
          <a:noFill/>
          <a:ln cap="flat" cmpd="sng" w="1905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38100" rotWithShape="0" dir="5400000" dist="30000">
              <a:srgbClr val="000000">
                <a:alpha val="44705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92" name="Google Shape;192;p6"/>
          <p:cNvSpPr/>
          <p:nvPr/>
        </p:nvSpPr>
        <p:spPr>
          <a:xfrm flipH="1" rot="-5400000">
            <a:off x="4549203" y="5340104"/>
            <a:ext cx="45600" cy="293400"/>
          </a:xfrm>
          <a:prstGeom prst="rightBracket">
            <a:avLst>
              <a:gd fmla="val 8333" name="adj"/>
            </a:avLst>
          </a:prstGeom>
          <a:noFill/>
          <a:ln cap="flat" cmpd="sng" w="1905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38100" rotWithShape="0" dir="5400000" dist="30000">
              <a:srgbClr val="000000">
                <a:alpha val="4471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7"/>
          <p:cNvSpPr txBox="1"/>
          <p:nvPr>
            <p:ph type="title"/>
          </p:nvPr>
        </p:nvSpPr>
        <p:spPr>
          <a:xfrm>
            <a:off x="783775" y="450142"/>
            <a:ext cx="7505700" cy="127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wentieth Century"/>
              <a:buNone/>
            </a:pPr>
            <a:r>
              <a:rPr lang="en-US"/>
              <a:t>Lenguajes Libres del Contexto </a:t>
            </a:r>
            <a:endParaRPr/>
          </a:p>
        </p:txBody>
      </p:sp>
      <p:sp>
        <p:nvSpPr>
          <p:cNvPr id="198" name="Google Shape;198;p7"/>
          <p:cNvSpPr txBox="1"/>
          <p:nvPr/>
        </p:nvSpPr>
        <p:spPr>
          <a:xfrm>
            <a:off x="401956" y="1808556"/>
            <a:ext cx="8574783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¿Qué tipo de dispositivos permiten describir estos lenguajes?</a:t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9" name="Google Shape;199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795425" y="4336950"/>
            <a:ext cx="3872799" cy="1409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00" name="Google Shape;200;p7"/>
          <p:cNvCxnSpPr/>
          <p:nvPr/>
        </p:nvCxnSpPr>
        <p:spPr>
          <a:xfrm>
            <a:off x="4928260" y="2290465"/>
            <a:ext cx="1246909" cy="1138535"/>
          </a:xfrm>
          <a:prstGeom prst="straightConnector1">
            <a:avLst/>
          </a:prstGeom>
          <a:noFill/>
          <a:ln cap="flat" cmpd="sng" w="38100">
            <a:solidFill>
              <a:srgbClr val="713A0E"/>
            </a:solidFill>
            <a:prstDash val="solid"/>
            <a:round/>
            <a:headEnd len="sm" w="sm" type="none"/>
            <a:tailEnd len="med" w="med" type="triangle"/>
          </a:ln>
          <a:effectLst>
            <a:outerShdw blurRad="38100" rotWithShape="0" dir="5400000" dist="30000">
              <a:srgbClr val="000000">
                <a:alpha val="44705"/>
              </a:srgbClr>
            </a:outerShdw>
          </a:effectLst>
        </p:spPr>
      </p:cxnSp>
      <p:cxnSp>
        <p:nvCxnSpPr>
          <p:cNvPr id="201" name="Google Shape;201;p7"/>
          <p:cNvCxnSpPr/>
          <p:nvPr/>
        </p:nvCxnSpPr>
        <p:spPr>
          <a:xfrm flipH="1">
            <a:off x="2363190" y="2290465"/>
            <a:ext cx="1318162" cy="1138535"/>
          </a:xfrm>
          <a:prstGeom prst="straightConnector1">
            <a:avLst/>
          </a:prstGeom>
          <a:noFill/>
          <a:ln cap="flat" cmpd="sng" w="38100">
            <a:solidFill>
              <a:srgbClr val="713A0E"/>
            </a:solidFill>
            <a:prstDash val="solid"/>
            <a:round/>
            <a:headEnd len="sm" w="sm" type="none"/>
            <a:tailEnd len="med" w="med" type="triangle"/>
          </a:ln>
          <a:effectLst>
            <a:outerShdw blurRad="38100" rotWithShape="0" dir="5400000" dist="30000">
              <a:srgbClr val="000000">
                <a:alpha val="44705"/>
              </a:srgbClr>
            </a:outerShdw>
          </a:effectLst>
        </p:spPr>
      </p:cxnSp>
      <p:sp>
        <p:nvSpPr>
          <p:cNvPr id="202" name="Google Shape;202;p7"/>
          <p:cNvSpPr txBox="1"/>
          <p:nvPr/>
        </p:nvSpPr>
        <p:spPr>
          <a:xfrm>
            <a:off x="348352" y="3581162"/>
            <a:ext cx="38199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rgbClr val="15559C"/>
                </a:solidFill>
                <a:latin typeface="Calibri"/>
                <a:ea typeface="Calibri"/>
                <a:cs typeface="Calibri"/>
                <a:sym typeface="Calibri"/>
              </a:rPr>
              <a:t>Gramáticas Libres del Contexto (GLC)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3" name="Google Shape;203;p7"/>
          <p:cNvSpPr txBox="1"/>
          <p:nvPr/>
        </p:nvSpPr>
        <p:spPr>
          <a:xfrm>
            <a:off x="388646" y="4102595"/>
            <a:ext cx="33846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200">
                <a:latin typeface="Calibri"/>
                <a:ea typeface="Calibri"/>
                <a:cs typeface="Calibri"/>
                <a:sym typeface="Calibri"/>
              </a:rPr>
              <a:t>G = (</a:t>
            </a:r>
            <a:r>
              <a:rPr b="1" lang="en-US" sz="3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N</a:t>
            </a:r>
            <a:r>
              <a:rPr b="1" lang="en-US" sz="3200">
                <a:solidFill>
                  <a:srgbClr val="7DFFA8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1" lang="en-US" sz="3200">
                <a:latin typeface="Calibri"/>
                <a:ea typeface="Calibri"/>
                <a:cs typeface="Calibri"/>
                <a:sym typeface="Calibri"/>
              </a:rPr>
              <a:t>,</a:t>
            </a:r>
            <a:r>
              <a:rPr b="1"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1" lang="en-US" sz="3100">
                <a:solidFill>
                  <a:srgbClr val="FF7A7A"/>
                </a:solidFill>
                <a:latin typeface="Calibri"/>
                <a:ea typeface="Calibri"/>
                <a:cs typeface="Calibri"/>
                <a:sym typeface="Calibri"/>
              </a:rPr>
              <a:t>Σ</a:t>
            </a:r>
            <a:r>
              <a:rPr b="1" lang="en-US" sz="3200">
                <a:solidFill>
                  <a:srgbClr val="1D5C6C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1" lang="en-US" sz="3200">
                <a:latin typeface="Calibri"/>
                <a:ea typeface="Calibri"/>
                <a:cs typeface="Calibri"/>
                <a:sym typeface="Calibri"/>
              </a:rPr>
              <a:t>,</a:t>
            </a:r>
            <a:r>
              <a:rPr b="1" lang="en-US" sz="3200">
                <a:solidFill>
                  <a:srgbClr val="5E8804"/>
                </a:solidFill>
                <a:latin typeface="Calibri"/>
                <a:ea typeface="Calibri"/>
                <a:cs typeface="Calibri"/>
                <a:sym typeface="Calibri"/>
              </a:rPr>
              <a:t> P</a:t>
            </a:r>
            <a:r>
              <a:rPr b="1" lang="en-US" sz="3200">
                <a:latin typeface="Calibri"/>
                <a:ea typeface="Calibri"/>
                <a:cs typeface="Calibri"/>
                <a:sym typeface="Calibri"/>
              </a:rPr>
              <a:t> ,</a:t>
            </a:r>
            <a:r>
              <a:rPr b="1"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1" lang="en-US" sz="3200">
                <a:solidFill>
                  <a:srgbClr val="1D5C6C"/>
                </a:solidFill>
                <a:latin typeface="Calibri"/>
                <a:ea typeface="Calibri"/>
                <a:cs typeface="Calibri"/>
                <a:sym typeface="Calibri"/>
              </a:rPr>
              <a:t>S </a:t>
            </a:r>
            <a:r>
              <a:rPr b="1" lang="en-US" sz="3200">
                <a:latin typeface="Calibri"/>
                <a:ea typeface="Calibri"/>
                <a:cs typeface="Calibri"/>
                <a:sym typeface="Calibri"/>
              </a:rPr>
              <a:t>)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4" name="Google Shape;204;p7"/>
          <p:cNvSpPr txBox="1"/>
          <p:nvPr/>
        </p:nvSpPr>
        <p:spPr>
          <a:xfrm rot="-5400000">
            <a:off x="500157" y="5265373"/>
            <a:ext cx="20187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highlight>
                  <a:srgbClr val="E78F47"/>
                </a:highlight>
                <a:latin typeface="Twentieth Century"/>
                <a:ea typeface="Twentieth Century"/>
                <a:cs typeface="Twentieth Century"/>
                <a:sym typeface="Twentieth Century"/>
              </a:rPr>
              <a:t>Conjunto de símbolos</a:t>
            </a:r>
            <a:endParaRPr>
              <a:highlight>
                <a:srgbClr val="E78F47"/>
              </a:highlight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highlight>
                  <a:srgbClr val="E78F47"/>
                </a:highlight>
                <a:latin typeface="Twentieth Century"/>
                <a:ea typeface="Twentieth Century"/>
                <a:cs typeface="Twentieth Century"/>
                <a:sym typeface="Twentieth Century"/>
              </a:rPr>
              <a:t>No Terminales</a:t>
            </a:r>
            <a:endParaRPr>
              <a:highlight>
                <a:srgbClr val="E78F47"/>
              </a:highlight>
            </a:endParaRPr>
          </a:p>
        </p:txBody>
      </p:sp>
      <p:sp>
        <p:nvSpPr>
          <p:cNvPr id="205" name="Google Shape;205;p7"/>
          <p:cNvSpPr txBox="1"/>
          <p:nvPr/>
        </p:nvSpPr>
        <p:spPr>
          <a:xfrm rot="-5400000">
            <a:off x="989890" y="5265374"/>
            <a:ext cx="20187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highlight>
                  <a:srgbClr val="FF7A7A"/>
                </a:highlight>
                <a:latin typeface="Twentieth Century"/>
                <a:ea typeface="Twentieth Century"/>
                <a:cs typeface="Twentieth Century"/>
                <a:sym typeface="Twentieth Century"/>
              </a:rPr>
              <a:t>Conjunto de símbolos Terminales o alfabeto</a:t>
            </a:r>
            <a:endParaRPr>
              <a:highlight>
                <a:srgbClr val="FF7A7A"/>
              </a:highlight>
            </a:endParaRPr>
          </a:p>
        </p:txBody>
      </p:sp>
      <p:sp>
        <p:nvSpPr>
          <p:cNvPr id="206" name="Google Shape;206;p7"/>
          <p:cNvSpPr txBox="1"/>
          <p:nvPr/>
        </p:nvSpPr>
        <p:spPr>
          <a:xfrm rot="-5400000">
            <a:off x="1574906" y="5265374"/>
            <a:ext cx="20187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highlight>
                  <a:srgbClr val="5E8804"/>
                </a:highlight>
                <a:latin typeface="Twentieth Century"/>
                <a:ea typeface="Twentieth Century"/>
                <a:cs typeface="Twentieth Century"/>
                <a:sym typeface="Twentieth Century"/>
              </a:rPr>
              <a:t>Conjunto de produc-</a:t>
            </a:r>
            <a:endParaRPr>
              <a:highlight>
                <a:srgbClr val="5E8804"/>
              </a:highlight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highlight>
                  <a:srgbClr val="5E8804"/>
                </a:highlight>
                <a:latin typeface="Twentieth Century"/>
                <a:ea typeface="Twentieth Century"/>
                <a:cs typeface="Twentieth Century"/>
                <a:sym typeface="Twentieth Century"/>
              </a:rPr>
              <a:t>ciones</a:t>
            </a:r>
            <a:endParaRPr>
              <a:highlight>
                <a:srgbClr val="5E8804"/>
              </a:highlight>
            </a:endParaRPr>
          </a:p>
        </p:txBody>
      </p:sp>
      <p:sp>
        <p:nvSpPr>
          <p:cNvPr id="207" name="Google Shape;207;p7"/>
          <p:cNvSpPr txBox="1"/>
          <p:nvPr/>
        </p:nvSpPr>
        <p:spPr>
          <a:xfrm rot="-5400000">
            <a:off x="2064223" y="5265369"/>
            <a:ext cx="20187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highlight>
                  <a:srgbClr val="008080"/>
                </a:highlight>
                <a:latin typeface="Twentieth Century"/>
                <a:ea typeface="Twentieth Century"/>
                <a:cs typeface="Twentieth Century"/>
                <a:sym typeface="Twentieth Century"/>
              </a:rPr>
              <a:t>Símbolo de comienzo o distinguido</a:t>
            </a:r>
            <a:endParaRPr/>
          </a:p>
        </p:txBody>
      </p:sp>
      <p:sp>
        <p:nvSpPr>
          <p:cNvPr id="208" name="Google Shape;208;p7"/>
          <p:cNvSpPr txBox="1"/>
          <p:nvPr/>
        </p:nvSpPr>
        <p:spPr>
          <a:xfrm>
            <a:off x="4928259" y="3587654"/>
            <a:ext cx="39921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rgbClr val="15559C"/>
                </a:solidFill>
                <a:latin typeface="Calibri"/>
                <a:ea typeface="Calibri"/>
                <a:cs typeface="Calibri"/>
                <a:sym typeface="Calibri"/>
              </a:rPr>
              <a:t>Autómatas Push-Down (APD)</a:t>
            </a:r>
            <a:endParaRPr b="1" sz="18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9" name="Google Shape;209;p7"/>
          <p:cNvSpPr txBox="1"/>
          <p:nvPr/>
        </p:nvSpPr>
        <p:spPr>
          <a:xfrm>
            <a:off x="3694625" y="1654625"/>
            <a:ext cx="11643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800">
                <a:solidFill>
                  <a:srgbClr val="600000"/>
                </a:solidFill>
                <a:latin typeface="Nunito"/>
                <a:ea typeface="Nunito"/>
                <a:cs typeface="Nunito"/>
                <a:sym typeface="Nunito"/>
              </a:rPr>
              <a:t>(LLC)</a:t>
            </a:r>
            <a:endParaRPr b="1">
              <a:solidFill>
                <a:srgbClr val="600000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8"/>
          <p:cNvSpPr txBox="1"/>
          <p:nvPr>
            <p:ph type="title"/>
          </p:nvPr>
        </p:nvSpPr>
        <p:spPr>
          <a:xfrm>
            <a:off x="819150" y="327292"/>
            <a:ext cx="7505700" cy="127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wentieth Century"/>
              <a:buNone/>
            </a:pPr>
            <a:r>
              <a:rPr lang="en-US" sz="2800"/>
              <a:t>Historia de las gramáticas</a:t>
            </a:r>
            <a:endParaRPr sz="2800"/>
          </a:p>
        </p:txBody>
      </p:sp>
      <p:sp>
        <p:nvSpPr>
          <p:cNvPr id="216" name="Google Shape;216;p8"/>
          <p:cNvSpPr txBox="1"/>
          <p:nvPr>
            <p:ph idx="4294967295" type="body"/>
          </p:nvPr>
        </p:nvSpPr>
        <p:spPr>
          <a:xfrm>
            <a:off x="559723" y="2133600"/>
            <a:ext cx="8153400" cy="44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20040" lvl="0" marL="320040" rtl="0" algn="l">
              <a:spcBef>
                <a:spcPts val="0"/>
              </a:spcBef>
              <a:spcAft>
                <a:spcPts val="1200"/>
              </a:spcAft>
              <a:buSzPts val="1740"/>
              <a:buNone/>
            </a:pPr>
            <a:r>
              <a:rPr lang="en-US"/>
              <a:t>   </a:t>
            </a:r>
            <a:endParaRPr/>
          </a:p>
        </p:txBody>
      </p:sp>
      <p:pic>
        <p:nvPicPr>
          <p:cNvPr id="217" name="Google Shape;217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04960" y="3965287"/>
            <a:ext cx="1372906" cy="2583939"/>
          </a:xfrm>
          <a:prstGeom prst="rect">
            <a:avLst/>
          </a:prstGeom>
          <a:noFill/>
          <a:ln>
            <a:noFill/>
          </a:ln>
        </p:spPr>
      </p:pic>
      <p:pic>
        <p:nvPicPr>
          <p:cNvPr id="218" name="Google Shape;218;p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15983" y="1985783"/>
            <a:ext cx="3548513" cy="1879082"/>
          </a:xfrm>
          <a:prstGeom prst="rect">
            <a:avLst/>
          </a:prstGeom>
          <a:noFill/>
          <a:ln>
            <a:noFill/>
          </a:ln>
        </p:spPr>
      </p:pic>
      <p:sp>
        <p:nvSpPr>
          <p:cNvPr id="219" name="Google Shape;219;p8"/>
          <p:cNvSpPr/>
          <p:nvPr/>
        </p:nvSpPr>
        <p:spPr>
          <a:xfrm>
            <a:off x="4157473" y="1600200"/>
            <a:ext cx="4966496" cy="107721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Originalmente las GLC fueron concebidas por Noam Chomsky para describir lenguajes naturales.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Esta idea fue utilizada, posteriormente, en el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contexto de las Cs. de la Computación.</a:t>
            </a:r>
            <a:endParaRPr sz="16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pic>
        <p:nvPicPr>
          <p:cNvPr id="220" name="Google Shape;220;p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927848" y="596998"/>
            <a:ext cx="700169" cy="934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221" name="Google Shape;221;p8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252732" y="2857204"/>
            <a:ext cx="3973918" cy="2319125"/>
          </a:xfrm>
          <a:prstGeom prst="rect">
            <a:avLst/>
          </a:prstGeom>
          <a:noFill/>
          <a:ln>
            <a:noFill/>
          </a:ln>
        </p:spPr>
      </p:pic>
      <p:sp>
        <p:nvSpPr>
          <p:cNvPr id="222" name="Google Shape;222;p8"/>
          <p:cNvSpPr/>
          <p:nvPr/>
        </p:nvSpPr>
        <p:spPr>
          <a:xfrm>
            <a:off x="5755059" y="5192757"/>
            <a:ext cx="484632" cy="729144"/>
          </a:xfrm>
          <a:prstGeom prst="upArrow">
            <a:avLst>
              <a:gd fmla="val 35298" name="adj1"/>
              <a:gd fmla="val 47549" name="adj2"/>
            </a:avLst>
          </a:prstGeom>
          <a:solidFill>
            <a:srgbClr val="7F5A00"/>
          </a:solidFill>
          <a:ln cap="flat" cmpd="sng" w="10000">
            <a:solidFill>
              <a:srgbClr val="7F5A00"/>
            </a:solidFill>
            <a:prstDash val="solid"/>
            <a:round/>
            <a:headEnd len="sm" w="sm" type="none"/>
            <a:tailEnd len="sm" w="sm" type="none"/>
          </a:ln>
          <a:effectLst>
            <a:outerShdw blurRad="38100" rotWithShape="0" dir="5400000" dist="30000">
              <a:srgbClr val="000000">
                <a:alpha val="44705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223" name="Google Shape;223;p8"/>
          <p:cNvSpPr txBox="1"/>
          <p:nvPr/>
        </p:nvSpPr>
        <p:spPr>
          <a:xfrm>
            <a:off x="4426271" y="5824319"/>
            <a:ext cx="31422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Usando las reglas se obtiene la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oración </a:t>
            </a:r>
            <a:r>
              <a:rPr b="1" lang="en-US" sz="1800">
                <a:solidFill>
                  <a:srgbClr val="5E8804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“the dog walk”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9"/>
          <p:cNvSpPr txBox="1"/>
          <p:nvPr>
            <p:ph type="title"/>
          </p:nvPr>
        </p:nvSpPr>
        <p:spPr>
          <a:xfrm>
            <a:off x="850900" y="397217"/>
            <a:ext cx="7505700" cy="127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wentieth Century"/>
              <a:buNone/>
            </a:pPr>
            <a:r>
              <a:rPr lang="en-US"/>
              <a:t>Gramáticas Libres del Contexto (GLC)</a:t>
            </a:r>
            <a:endParaRPr/>
          </a:p>
        </p:txBody>
      </p:sp>
      <p:sp>
        <p:nvSpPr>
          <p:cNvPr id="229" name="Google Shape;229;p9"/>
          <p:cNvSpPr txBox="1"/>
          <p:nvPr/>
        </p:nvSpPr>
        <p:spPr>
          <a:xfrm>
            <a:off x="1382022" y="6056464"/>
            <a:ext cx="6073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US" sz="2000">
                <a:solidFill>
                  <a:srgbClr val="600000"/>
                </a:solidFill>
                <a:latin typeface="Calibri"/>
                <a:ea typeface="Calibri"/>
                <a:cs typeface="Calibri"/>
                <a:sym typeface="Calibri"/>
              </a:rPr>
              <a:t>Las GLC también son llamadas Gramáticas Tipo 2. </a:t>
            </a:r>
            <a:endParaRPr b="1" i="1" sz="2000">
              <a:solidFill>
                <a:srgbClr val="6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30" name="Google Shape;230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50900" y="1607623"/>
            <a:ext cx="7378700" cy="1155700"/>
          </a:xfrm>
          <a:prstGeom prst="rect">
            <a:avLst/>
          </a:prstGeom>
          <a:solidFill>
            <a:srgbClr val="7F5A00"/>
          </a:solidFill>
          <a:ln cap="flat" cmpd="sng" w="25400">
            <a:solidFill>
              <a:srgbClr val="7F5A00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sx="2000" rotWithShape="0" algn="ctr" dir="600000" dist="50800" sy="2000">
              <a:srgbClr val="7F5A00"/>
            </a:outerShdw>
          </a:effectLst>
        </p:spPr>
      </p:pic>
      <p:pic>
        <p:nvPicPr>
          <p:cNvPr id="231" name="Google Shape;231;p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50900" y="2967062"/>
            <a:ext cx="7442200" cy="1460500"/>
          </a:xfrm>
          <a:prstGeom prst="rect">
            <a:avLst/>
          </a:prstGeom>
          <a:solidFill>
            <a:srgbClr val="7F5A00"/>
          </a:solidFill>
          <a:ln cap="flat" cmpd="sng" w="25400">
            <a:solidFill>
              <a:srgbClr val="713A0E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232" name="Google Shape;232;p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19150" y="4631276"/>
            <a:ext cx="7442200" cy="1221478"/>
          </a:xfrm>
          <a:prstGeom prst="rect">
            <a:avLst/>
          </a:prstGeom>
          <a:solidFill>
            <a:srgbClr val="7F5A00"/>
          </a:solidFill>
          <a:ln cap="flat" cmpd="sng" w="25400">
            <a:solidFill>
              <a:srgbClr val="713A0E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Tema de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hift">
  <a:themeElements>
    <a:clrScheme name="Shift">
      <a:dk1>
        <a:srgbClr val="FFFFFF"/>
      </a:dk1>
      <a:lt1>
        <a:srgbClr val="AF7B51"/>
      </a:lt1>
      <a:dk2>
        <a:srgbClr val="233A44"/>
      </a:dk2>
      <a:lt2>
        <a:srgbClr val="D9D9D9"/>
      </a:lt2>
      <a:accent1>
        <a:srgbClr val="00796B"/>
      </a:accent1>
      <a:accent2>
        <a:srgbClr val="D9563F"/>
      </a:accent2>
      <a:accent3>
        <a:srgbClr val="C4A15A"/>
      </a:accent3>
      <a:accent4>
        <a:srgbClr val="14F597"/>
      </a:accent4>
      <a:accent5>
        <a:srgbClr val="3D4594"/>
      </a:accent5>
      <a:accent6>
        <a:srgbClr val="163EF5"/>
      </a:accent6>
      <a:hlink>
        <a:srgbClr val="3D4594"/>
      </a:hlink>
      <a:folHlink>
        <a:srgbClr val="3D459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2019-03-20T00:08:22Z</dcterms:created>
  <dc:creator>Karina Figueroa</dc:creator>
</cp:coreProperties>
</file>