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</p:sldIdLst>
  <p:sldSz cy="6858000" cx="9144000"/>
  <p:notesSz cx="6858000" cy="9144000"/>
  <p:embeddedFontLst>
    <p:embeddedFont>
      <p:font typeface="Nunito"/>
      <p:regular r:id="rId56"/>
      <p:bold r:id="rId57"/>
      <p:italic r:id="rId58"/>
      <p:boldItalic r:id="rId59"/>
    </p:embeddedFont>
    <p:embeddedFont>
      <p:font typeface="Radley"/>
      <p:regular r:id="rId60"/>
      <p: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iRDRwExHmZnPCtqsaZE6otmlL2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29" orient="horz"/>
        <p:guide pos="357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Radley-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Radley-regular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font" Target="fonts/Nunito-bold.fntdata"/><Relationship Id="rId12" Type="http://schemas.openxmlformats.org/officeDocument/2006/relationships/slide" Target="slides/slide7.xml"/><Relationship Id="rId56" Type="http://schemas.openxmlformats.org/officeDocument/2006/relationships/font" Target="fonts/Nunito-regular.fntdata"/><Relationship Id="rId15" Type="http://schemas.openxmlformats.org/officeDocument/2006/relationships/slide" Target="slides/slide10.xml"/><Relationship Id="rId59" Type="http://schemas.openxmlformats.org/officeDocument/2006/relationships/font" Target="fonts/Nunito-boldItalic.fntdata"/><Relationship Id="rId14" Type="http://schemas.openxmlformats.org/officeDocument/2006/relationships/slide" Target="slides/slide9.xml"/><Relationship Id="rId58" Type="http://schemas.openxmlformats.org/officeDocument/2006/relationships/font" Target="fonts/Nunito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f3d903130b_0_26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f3d903130b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f3d903130b_0_26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Remarcar que los estados representan la memoria en esta máquina. </a:t>
            </a:r>
            <a:endParaRPr/>
          </a:p>
        </p:txBody>
      </p:sp>
      <p:sp>
        <p:nvSpPr>
          <p:cNvPr id="220" name="Google Shape;220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f3d903130b_0_29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f3d903130b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1f3d903130b_0_29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objetivo es detectar la palabra clave 1011, tantas veces como aparezca en la secuencia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entrada de números binarios. Por lo tanto, el autómata finito deberá llegar a un estado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cada vez que detecte una ocurrencia de dicha palabra clave, por lo que no puede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quedarse en el estado final tras encontrar la primera secuencia 1011, si sigue habiendo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números detrás.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Ver gráficamente el no determinismo, lo que implica.</a:t>
            </a:r>
            <a:endParaRPr/>
          </a:p>
        </p:txBody>
      </p:sp>
      <p:sp>
        <p:nvSpPr>
          <p:cNvPr id="305" name="Google Shape;305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f3d903130b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g1f3d903130b_0_3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Aplicar la función de transición extendida a alguna cadena, para alguno de los AFND’s construidos.</a:t>
            </a:r>
            <a:endParaRPr/>
          </a:p>
        </p:txBody>
      </p:sp>
      <p:sp>
        <p:nvSpPr>
          <p:cNvPr id="322" name="Google Shape;322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f3d903130b_0_27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f3d903130b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f3d903130b_0_27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5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5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Para describir los autómatas se puede utilizar un diagrama de transición, tablas de transición o de manera formal, detallando las componentes y la función de transición.</a:t>
            </a:r>
            <a:endParaRPr/>
          </a:p>
        </p:txBody>
      </p:sp>
      <p:sp>
        <p:nvSpPr>
          <p:cNvPr id="198" name="Google Shape;198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f3d903130b_0_13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g1f3d903130b_0_138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g1f3d903130b_0_138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g1f3d903130b_0_138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" name="Google Shape;18;g1f3d903130b_0_138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9" name="Google Shape;19;g1f3d903130b_0_138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g1f3d903130b_0_138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g1f3d903130b_0_138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g1f3d903130b_0_138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23" name="Google Shape;23;g1f3d903130b_0_138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g1f3d903130b_0_138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g1f3d903130b_0_138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g1f3d903130b_0_138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7" name="Google Shape;27;g1f3d903130b_0_1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g1f3d903130b_0_13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g1f3d903130b_0_13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g1f3d903130b_0_138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31" name="Google Shape;31;g1f3d903130b_0_1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g1f3d903130b_0_13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g1f3d903130b_0_13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" name="Google Shape;34;g1f3d903130b_0_138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5" name="Google Shape;35;g1f3d903130b_0_1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g1f3d903130b_0_13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g1f3d903130b_0_13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g1f3d903130b_0_138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9" name="Google Shape;39;g1f3d903130b_0_138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g1f3d903130b_0_13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f3d903130b_0_238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" name="Google Shape;115;g1f3d903130b_0_238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6" name="Google Shape;116;g1f3d903130b_0_2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g1f3d903130b_0_23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g1f3d903130b_0_23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" name="Google Shape;119;g1f3d903130b_0_238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20" name="Google Shape;120;g1f3d903130b_0_2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g1f3d903130b_0_23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g1f3d903130b_0_23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g1f3d903130b_0_238"/>
          <p:cNvSpPr txBox="1"/>
          <p:nvPr>
            <p:ph hasCustomPrompt="1"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g1f3d903130b_0_238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5" name="Google Shape;125;g1f3d903130b_0_23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f3d903130b_0_25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f3d903130b_0_25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g1f3d903130b_0_253"/>
          <p:cNvSpPr txBox="1"/>
          <p:nvPr>
            <p:ph idx="10" type="dt"/>
          </p:nvPr>
        </p:nvSpPr>
        <p:spPr>
          <a:xfrm>
            <a:off x="6096000" y="6248400"/>
            <a:ext cx="2667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1f3d903130b_0_253"/>
          <p:cNvSpPr txBox="1"/>
          <p:nvPr>
            <p:ph idx="11" type="ftr"/>
          </p:nvPr>
        </p:nvSpPr>
        <p:spPr>
          <a:xfrm>
            <a:off x="609600" y="6248206"/>
            <a:ext cx="542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1f3d903130b_0_253"/>
          <p:cNvSpPr txBox="1"/>
          <p:nvPr>
            <p:ph idx="12" type="sldNum"/>
          </p:nvPr>
        </p:nvSpPr>
        <p:spPr>
          <a:xfrm>
            <a:off x="0" y="1272222"/>
            <a:ext cx="533400" cy="2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>
            <a:lvl1pPr indent="0" lvl="0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rt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g1f3d903130b_0_253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rtl="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rtl="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rtl="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rtl="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rtl="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 1" showMasterSp="0">
  <p:cSld name="SECTION_HEADER_1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f3d903130b_0_259"/>
          <p:cNvSpPr txBox="1"/>
          <p:nvPr>
            <p:ph idx="1" type="body"/>
          </p:nvPr>
        </p:nvSpPr>
        <p:spPr>
          <a:xfrm>
            <a:off x="1371600" y="2743200"/>
            <a:ext cx="7123200" cy="16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700"/>
              </a:spcBef>
              <a:spcAft>
                <a:spcPts val="0"/>
              </a:spcAft>
              <a:buSzPts val="1680"/>
              <a:buNone/>
              <a:defRPr sz="2800">
                <a:solidFill>
                  <a:schemeClr val="dk2"/>
                </a:solidFill>
              </a:defRPr>
            </a:lvl1pPr>
            <a:lvl2pPr indent="-228600" lvl="1" marL="914400" rtl="0" algn="l">
              <a:spcBef>
                <a:spcPts val="1200"/>
              </a:spcBef>
              <a:spcAft>
                <a:spcPts val="0"/>
              </a:spcAft>
              <a:buSzPts val="126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1200"/>
              </a:spcBef>
              <a:spcAft>
                <a:spcPts val="0"/>
              </a:spcAft>
              <a:buSzPts val="12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1200"/>
              </a:spcBef>
              <a:spcAft>
                <a:spcPts val="0"/>
              </a:spcAft>
              <a:buSzPts val="105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1200"/>
              </a:spcBef>
              <a:spcAft>
                <a:spcPts val="0"/>
              </a:spcAft>
              <a:buSzPts val="91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6" name="Google Shape;136;g1f3d903130b_0_259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7" name="Google Shape;137;g1f3d903130b_0_259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" name="Google Shape;138;g1f3d903130b_0_259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" name="Google Shape;139;g1f3d903130b_0_259"/>
          <p:cNvSpPr txBox="1"/>
          <p:nvPr>
            <p:ph type="title"/>
          </p:nvPr>
        </p:nvSpPr>
        <p:spPr>
          <a:xfrm>
            <a:off x="1371600" y="1600200"/>
            <a:ext cx="7620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wentieth Century"/>
              <a:buNone/>
              <a:defRPr b="0" sz="4400" cap="none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0" name="Google Shape;140;g1f3d903130b_0_259"/>
          <p:cNvSpPr txBox="1"/>
          <p:nvPr>
            <p:ph idx="10" type="dt"/>
          </p:nvPr>
        </p:nvSpPr>
        <p:spPr>
          <a:xfrm>
            <a:off x="6096000" y="6248400"/>
            <a:ext cx="2667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g1f3d903130b_0_259"/>
          <p:cNvSpPr txBox="1"/>
          <p:nvPr>
            <p:ph idx="12" type="sldNum"/>
          </p:nvPr>
        </p:nvSpPr>
        <p:spPr>
          <a:xfrm>
            <a:off x="0" y="1752600"/>
            <a:ext cx="12954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rt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g1f3d903130b_0_259"/>
          <p:cNvSpPr txBox="1"/>
          <p:nvPr>
            <p:ph idx="11" type="ftr"/>
          </p:nvPr>
        </p:nvSpPr>
        <p:spPr>
          <a:xfrm>
            <a:off x="609600" y="6248206"/>
            <a:ext cx="542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f3d903130b_0_166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" name="Google Shape;43;g1f3d903130b_0_166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4" name="Google Shape;44;g1f3d903130b_0_16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g1f3d903130b_0_166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g1f3d903130b_0_16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" name="Google Shape;47;g1f3d903130b_0_166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8" name="Google Shape;48;g1f3d903130b_0_16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g1f3d903130b_0_166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g1f3d903130b_0_16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" name="Google Shape;51;g1f3d903130b_0_166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2" name="Google Shape;52;g1f3d903130b_0_16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f3d903130b_0_178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1f3d903130b_0_17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g1f3d903130b_0_17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1f3d903130b_0_178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8" name="Google Shape;58;g1f3d903130b_0_178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9" name="Google Shape;59;g1f3d903130b_0_17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f3d903130b_0_18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1f3d903130b_0_185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1f3d903130b_0_185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1f3d903130b_0_185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5" name="Google Shape;65;g1f3d903130b_0_185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6" name="Google Shape;66;g1f3d903130b_0_185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7" name="Google Shape;67;g1f3d903130b_0_18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3d903130b_0_193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1f3d903130b_0_193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1f3d903130b_0_193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1f3d903130b_0_193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3" name="Google Shape;73;g1f3d903130b_0_19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f3d903130b_0_199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1f3d903130b_0_199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1f3d903130b_0_19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1f3d903130b_0_199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g1f3d903130b_0_199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0" name="Google Shape;80;g1f3d903130b_0_19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f3d903130b_0_206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1f3d903130b_0_206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g1f3d903130b_0_206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5" name="Google Shape;85;g1f3d903130b_0_206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g1f3d903130b_0_206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g1f3d903130b_0_206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g1f3d903130b_0_206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" name="Google Shape;89;g1f3d903130b_0_206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90" name="Google Shape;90;g1f3d903130b_0_20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g1f3d903130b_0_206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g1f3d903130b_0_20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" name="Google Shape;93;g1f3d903130b_0_206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4" name="Google Shape;94;g1f3d903130b_0_20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g1f3d903130b_0_206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g1f3d903130b_0_20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g1f3d903130b_0_206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8" name="Google Shape;98;g1f3d903130b_0_20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f3d903130b_0_22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1f3d903130b_0_22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f3d903130b_0_22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1f3d903130b_0_224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4" name="Google Shape;104;g1f3d903130b_0_224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g1f3d903130b_0_224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g1f3d903130b_0_22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f3d903130b_0_232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1f3d903130b_0_232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f3d903130b_0_232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1f3d903130b_0_232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2" name="Google Shape;112;g1f3d903130b_0_23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f3d903130b_0_13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1" name="Google Shape;11;g1f3d903130b_0_134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g1f3d903130b_0_13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49.png"/><Relationship Id="rId5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Relationship Id="rId4" Type="http://schemas.openxmlformats.org/officeDocument/2006/relationships/image" Target="../media/image20.png"/><Relationship Id="rId5" Type="http://schemas.openxmlformats.org/officeDocument/2006/relationships/image" Target="../media/image15.png"/><Relationship Id="rId6" Type="http://schemas.openxmlformats.org/officeDocument/2006/relationships/image" Target="../media/image2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1.png"/><Relationship Id="rId4" Type="http://schemas.openxmlformats.org/officeDocument/2006/relationships/image" Target="../media/image2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.png"/><Relationship Id="rId4" Type="http://schemas.openxmlformats.org/officeDocument/2006/relationships/image" Target="../media/image4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3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8.png"/><Relationship Id="rId4" Type="http://schemas.openxmlformats.org/officeDocument/2006/relationships/image" Target="../media/image39.png"/><Relationship Id="rId5" Type="http://schemas.openxmlformats.org/officeDocument/2006/relationships/image" Target="../media/image3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3.png"/><Relationship Id="rId4" Type="http://schemas.openxmlformats.org/officeDocument/2006/relationships/image" Target="../media/image47.png"/><Relationship Id="rId5" Type="http://schemas.openxmlformats.org/officeDocument/2006/relationships/image" Target="../media/image4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0.png"/><Relationship Id="rId4" Type="http://schemas.openxmlformats.org/officeDocument/2006/relationships/image" Target="../media/image41.png"/><Relationship Id="rId5" Type="http://schemas.openxmlformats.org/officeDocument/2006/relationships/image" Target="../media/image3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f3d903130b_0_268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AUTÓMATAS Y LENGUAJES</a:t>
            </a:r>
            <a:endParaRPr/>
          </a:p>
        </p:txBody>
      </p:sp>
      <p:sp>
        <p:nvSpPr>
          <p:cNvPr id="149" name="Google Shape;149;g1f3d903130b_0_268"/>
          <p:cNvSpPr txBox="1"/>
          <p:nvPr>
            <p:ph idx="1" type="subTitle"/>
          </p:nvPr>
        </p:nvSpPr>
        <p:spPr>
          <a:xfrm>
            <a:off x="1858700" y="4550874"/>
            <a:ext cx="5361300" cy="8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1800"/>
              <a:t>Lenguajes Regulares - Autómatas Finitos -</a:t>
            </a:r>
            <a:r>
              <a:rPr lang="en-US" sz="1800"/>
              <a:t> AÑO 2024</a:t>
            </a:r>
            <a:endParaRPr sz="18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1800"/>
              <a:t> </a:t>
            </a:r>
            <a:endParaRPr sz="18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1800"/>
              <a:t>LIC. EN CS. DE LA COMPUTACIÓN - 4to. AÑO</a:t>
            </a:r>
            <a:endParaRPr sz="18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Tabla de Transición</a:t>
            </a:r>
            <a:endParaRPr sz="2088"/>
          </a:p>
        </p:txBody>
      </p:sp>
      <p:pic>
        <p:nvPicPr>
          <p:cNvPr id="215" name="Google Shape;21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7326" y="2219170"/>
            <a:ext cx="8149348" cy="359236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0"/>
          <p:cNvSpPr txBox="1"/>
          <p:nvPr/>
        </p:nvSpPr>
        <p:spPr>
          <a:xfrm>
            <a:off x="120268" y="6028842"/>
            <a:ext cx="890346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Las tablas de transición son otro recurso válido para representar AFD.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Ejercicio</a:t>
            </a:r>
            <a:endParaRPr sz="2088"/>
          </a:p>
        </p:txBody>
      </p:sp>
      <p:sp>
        <p:nvSpPr>
          <p:cNvPr id="223" name="Google Shape;223;p11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Construir un AFD para el siguiente lenguaje:</a:t>
            </a:r>
            <a:r>
              <a:rPr lang="en-US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baseline="-25000"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{w ϵ</a:t>
            </a: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{0,1}</a:t>
            </a:r>
            <a:r>
              <a:rPr baseline="30000" lang="en-US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 w termina en 00}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0040" lvl="0" marL="320040" rtl="0" algn="l">
              <a:spcBef>
                <a:spcPts val="0"/>
              </a:spcBef>
              <a:spcAft>
                <a:spcPts val="1200"/>
              </a:spcAft>
              <a:buSzPts val="1680"/>
              <a:buNone/>
            </a:pPr>
            <a:r>
              <a:t/>
            </a:r>
            <a:endParaRPr/>
          </a:p>
        </p:txBody>
      </p:sp>
      <p:pic>
        <p:nvPicPr>
          <p:cNvPr id="224" name="Google Shape;22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0085" y="3695052"/>
            <a:ext cx="4870823" cy="2400948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1"/>
          <p:cNvSpPr txBox="1"/>
          <p:nvPr/>
        </p:nvSpPr>
        <p:spPr>
          <a:xfrm>
            <a:off x="1706915" y="2701283"/>
            <a:ext cx="573016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baseline="-25000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{w </a:t>
            </a:r>
            <a:r>
              <a:rPr lang="en-US" sz="2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∈</a:t>
            </a: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{0,1}</a:t>
            </a:r>
            <a:r>
              <a:rPr baseline="30000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/ w termina en 00}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f3d903130b_0_29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Ejercicios</a:t>
            </a:r>
            <a:endParaRPr/>
          </a:p>
        </p:txBody>
      </p:sp>
      <p:sp>
        <p:nvSpPr>
          <p:cNvPr id="232" name="Google Shape;232;g1f3d903130b_0_291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-US" sz="1800">
                <a:solidFill>
                  <a:srgbClr val="000000"/>
                </a:solidFill>
              </a:rPr>
              <a:t>Construya un AFD que reconozca el conjunto de todas las cadenas sobre Σ = {a,b} que inicien con el prefijo </a:t>
            </a:r>
            <a:r>
              <a:rPr b="1" lang="en-US" sz="1800">
                <a:solidFill>
                  <a:srgbClr val="000000"/>
                </a:solidFill>
              </a:rPr>
              <a:t>ab</a:t>
            </a:r>
            <a:r>
              <a:rPr lang="en-US" sz="1800">
                <a:solidFill>
                  <a:srgbClr val="000000"/>
                </a:solidFill>
              </a:rPr>
              <a:t>.</a:t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-US" sz="1800">
                <a:solidFill>
                  <a:srgbClr val="000000"/>
                </a:solidFill>
              </a:rPr>
              <a:t>Construya un AFD que acepte todas las cadenas sobre  </a:t>
            </a:r>
            <a:r>
              <a:rPr lang="en-US" sz="1800">
                <a:solidFill>
                  <a:srgbClr val="000000"/>
                </a:solidFill>
              </a:rPr>
              <a:t>Σ </a:t>
            </a:r>
            <a:r>
              <a:rPr lang="en-US" sz="1800">
                <a:solidFill>
                  <a:srgbClr val="000000"/>
                </a:solidFill>
              </a:rPr>
              <a:t> = {0,1} , excepto aquellas que contengan la subcadena </a:t>
            </a:r>
            <a:r>
              <a:rPr b="1" lang="en-US" sz="1800">
                <a:solidFill>
                  <a:srgbClr val="000000"/>
                </a:solidFill>
              </a:rPr>
              <a:t>001</a:t>
            </a:r>
            <a:r>
              <a:rPr lang="en-US" sz="1800">
                <a:solidFill>
                  <a:srgbClr val="000000"/>
                </a:solidFill>
              </a:rPr>
              <a:t>.</a:t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-US" sz="1800">
                <a:solidFill>
                  <a:srgbClr val="000000"/>
                </a:solidFill>
              </a:rPr>
              <a:t>Proponga un ejercicio, es decir piense en un lenguaje para el cual desee construir un AFD.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Función de transición extendida (  ) </a:t>
            </a:r>
            <a:endParaRPr sz="2088"/>
          </a:p>
        </p:txBody>
      </p:sp>
      <p:pic>
        <p:nvPicPr>
          <p:cNvPr id="238" name="Google Shape;23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875" y="2044575"/>
            <a:ext cx="7056725" cy="3548400"/>
          </a:xfrm>
          <a:prstGeom prst="rect">
            <a:avLst/>
          </a:prstGeom>
          <a:noFill/>
          <a:ln>
            <a:noFill/>
          </a:ln>
          <a:effectLst>
            <a:outerShdw sx="4000" rotWithShape="0" algn="ctr" dir="600000" dist="50800" sy="4000">
              <a:schemeClr val="accent5">
                <a:alpha val="90980"/>
              </a:schemeClr>
            </a:outerShdw>
            <a:reflection blurRad="0" dir="5400000" dist="50800" endA="0" endPos="4000" kx="0" rotWithShape="0" algn="bl" stPos="0" sy="-100000" ky="0"/>
          </a:effectLst>
        </p:spPr>
      </p:pic>
      <p:pic>
        <p:nvPicPr>
          <p:cNvPr id="239" name="Google Shape;23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47274" y="792527"/>
            <a:ext cx="178275" cy="27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40425"/>
              <a:buFont typeface="Twentieth Century"/>
              <a:buNone/>
            </a:pPr>
            <a:r>
              <a:rPr lang="en-US" sz="3133"/>
              <a:t>Autómatas Finitos Determinísticos</a:t>
            </a:r>
            <a:br>
              <a:rPr lang="en-US" sz="3200"/>
            </a:br>
            <a:r>
              <a:rPr lang="en-US" sz="2755"/>
              <a:t>Función de transición extendida (Ejemplo)</a:t>
            </a:r>
            <a:endParaRPr sz="2755"/>
          </a:p>
        </p:txBody>
      </p:sp>
      <p:pic>
        <p:nvPicPr>
          <p:cNvPr id="245" name="Google Shape;24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3579" y="5421178"/>
            <a:ext cx="2451130" cy="1208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2648" y="5595409"/>
            <a:ext cx="5269424" cy="738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0860" y="1636400"/>
            <a:ext cx="8303840" cy="35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3200"/>
            </a:br>
            <a:r>
              <a:rPr lang="en-US" sz="2444"/>
              <a:t>Configuraciones o Descripciones Instantáneas</a:t>
            </a:r>
            <a:endParaRPr sz="2444"/>
          </a:p>
        </p:txBody>
      </p:sp>
      <p:pic>
        <p:nvPicPr>
          <p:cNvPr descr="Teoria-2-Aux_Page_08.png" id="253" name="Google Shape;253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2299" y="2172501"/>
            <a:ext cx="6367500" cy="450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 txBox="1"/>
          <p:nvPr>
            <p:ph type="title"/>
          </p:nvPr>
        </p:nvSpPr>
        <p:spPr>
          <a:xfrm>
            <a:off x="504159" y="223278"/>
            <a:ext cx="8391867" cy="9942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40425"/>
              <a:buFont typeface="Twentieth Century"/>
              <a:buNone/>
            </a:pPr>
            <a:r>
              <a:rPr lang="en-US" sz="3133"/>
              <a:t>Autómatas Finitos Determinísticos</a:t>
            </a:r>
            <a:br>
              <a:rPr lang="en-US"/>
            </a:br>
            <a:r>
              <a:rPr lang="en-US" sz="2700"/>
              <a:t>Configuraciones o Descripciones Instantáneas (Ejemplo)</a:t>
            </a:r>
            <a:endParaRPr sz="2700"/>
          </a:p>
        </p:txBody>
      </p:sp>
      <p:sp>
        <p:nvSpPr>
          <p:cNvPr id="259" name="Google Shape;259;p17"/>
          <p:cNvSpPr txBox="1"/>
          <p:nvPr/>
        </p:nvSpPr>
        <p:spPr>
          <a:xfrm>
            <a:off x="874059" y="1869141"/>
            <a:ext cx="76804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Aplicar el concepto de configuración, para determinar si la cadena w = 101000,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 aceptada por el siguiente AFD:</a:t>
            </a:r>
            <a:endParaRPr/>
          </a:p>
        </p:txBody>
      </p:sp>
      <p:pic>
        <p:nvPicPr>
          <p:cNvPr id="260" name="Google Shape;26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6477" y="3907349"/>
            <a:ext cx="6415601" cy="79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600" y="4787849"/>
            <a:ext cx="6678598" cy="99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83950" y="1956351"/>
            <a:ext cx="3223600" cy="15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 txBox="1"/>
          <p:nvPr>
            <p:ph type="title"/>
          </p:nvPr>
        </p:nvSpPr>
        <p:spPr>
          <a:xfrm>
            <a:off x="1365503" y="1523999"/>
            <a:ext cx="7612649" cy="11450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dley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autómatas finitos son un modelo útil para muchas aplicaciones tanto de hardware como de software, de las cuales podemos citar: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454075" y="3014923"/>
            <a:ext cx="8585320" cy="2297145"/>
            <a:chOff x="2664" y="53632"/>
            <a:chExt cx="8521409" cy="2173680"/>
          </a:xfrm>
        </p:grpSpPr>
        <p:sp>
          <p:nvSpPr>
            <p:cNvPr id="269" name="Google Shape;269;p18"/>
            <p:cNvSpPr/>
            <p:nvPr/>
          </p:nvSpPr>
          <p:spPr>
            <a:xfrm>
              <a:off x="2664" y="53632"/>
              <a:ext cx="2597990" cy="460800"/>
            </a:xfrm>
            <a:prstGeom prst="rect">
              <a:avLst/>
            </a:prstGeom>
            <a:solidFill>
              <a:srgbClr val="2A7A9E"/>
            </a:solidFill>
            <a:ln cap="flat" cmpd="sng" w="10000">
              <a:solidFill>
                <a:srgbClr val="2A7A9E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8"/>
            <p:cNvSpPr txBox="1"/>
            <p:nvPr/>
          </p:nvSpPr>
          <p:spPr>
            <a:xfrm>
              <a:off x="2664" y="53632"/>
              <a:ext cx="2597990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rPr lang="en-US" sz="1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 </a:t>
              </a:r>
              <a:endParaRPr/>
            </a:p>
          </p:txBody>
        </p:sp>
        <p:sp>
          <p:nvSpPr>
            <p:cNvPr id="271" name="Google Shape;271;p18"/>
            <p:cNvSpPr/>
            <p:nvPr/>
          </p:nvSpPr>
          <p:spPr>
            <a:xfrm>
              <a:off x="2664" y="514432"/>
              <a:ext cx="2597990" cy="1712880"/>
            </a:xfrm>
            <a:prstGeom prst="rect">
              <a:avLst/>
            </a:prstGeom>
            <a:solidFill>
              <a:srgbClr val="CAD6DF">
                <a:alpha val="89803"/>
              </a:srgbClr>
            </a:solidFill>
            <a:ln cap="flat" cmpd="sng" w="10000">
              <a:solidFill>
                <a:srgbClr val="CAD6D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8"/>
            <p:cNvSpPr txBox="1"/>
            <p:nvPr/>
          </p:nvSpPr>
          <p:spPr>
            <a:xfrm>
              <a:off x="2664" y="514432"/>
              <a:ext cx="2597990" cy="17128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780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700"/>
                <a:buFont typeface="Calibri"/>
                <a:buChar char="•"/>
              </a:pPr>
              <a:r>
                <a:rPr i="0" lang="en-US" sz="1700" u="none" cap="none" strike="noStrik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Para examinar textos, para encontrar ocurrencias de palabras, frases, u otros patrones.</a:t>
              </a:r>
              <a:endParaRPr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780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2"/>
                </a:buClr>
                <a:buSzPts val="1700"/>
                <a:buFont typeface="Calibri"/>
                <a:buChar char="•"/>
              </a:pPr>
              <a:r>
                <a:rPr i="0" lang="en-US" sz="1700" u="none" cap="none" strike="noStrik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Para análisis lexicográfico de un compilador típico.</a:t>
              </a:r>
              <a:endParaRPr i="0" sz="1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698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t/>
              </a:r>
              <a:endParaRPr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8"/>
            <p:cNvSpPr/>
            <p:nvPr/>
          </p:nvSpPr>
          <p:spPr>
            <a:xfrm>
              <a:off x="2964374" y="53632"/>
              <a:ext cx="2597990" cy="460800"/>
            </a:xfrm>
            <a:prstGeom prst="rect">
              <a:avLst/>
            </a:prstGeom>
            <a:solidFill>
              <a:srgbClr val="2A7A9E"/>
            </a:solidFill>
            <a:ln cap="flat" cmpd="sng" w="10000">
              <a:solidFill>
                <a:srgbClr val="2A7A9E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8"/>
            <p:cNvSpPr txBox="1"/>
            <p:nvPr/>
          </p:nvSpPr>
          <p:spPr>
            <a:xfrm>
              <a:off x="2964374" y="53632"/>
              <a:ext cx="2597990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75" name="Google Shape;275;p18"/>
            <p:cNvSpPr/>
            <p:nvPr/>
          </p:nvSpPr>
          <p:spPr>
            <a:xfrm>
              <a:off x="2964374" y="514432"/>
              <a:ext cx="2597990" cy="1712880"/>
            </a:xfrm>
            <a:prstGeom prst="rect">
              <a:avLst/>
            </a:prstGeom>
            <a:solidFill>
              <a:srgbClr val="CAD6DF">
                <a:alpha val="89803"/>
              </a:srgbClr>
            </a:solidFill>
            <a:ln cap="flat" cmpd="sng" w="10000">
              <a:solidFill>
                <a:srgbClr val="CAD6D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8"/>
            <p:cNvSpPr txBox="1"/>
            <p:nvPr/>
          </p:nvSpPr>
          <p:spPr>
            <a:xfrm>
              <a:off x="2964374" y="514432"/>
              <a:ext cx="2597990" cy="17128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780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700"/>
                <a:buFont typeface="Calibri"/>
                <a:buChar char="•"/>
              </a:pPr>
              <a:r>
                <a:rPr i="0" lang="en-US" sz="1700" u="none" cap="none" strike="noStrik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Para verificación de sistemas, tales como protocolos de comunicación o protocolos para intercambio seguro de información, entre otros. </a:t>
              </a:r>
              <a:endParaRPr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698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t/>
              </a:r>
              <a:endParaRPr b="0" i="0" sz="16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77" name="Google Shape;277;p18"/>
            <p:cNvSpPr/>
            <p:nvPr/>
          </p:nvSpPr>
          <p:spPr>
            <a:xfrm>
              <a:off x="5926083" y="53632"/>
              <a:ext cx="2597990" cy="460800"/>
            </a:xfrm>
            <a:prstGeom prst="rect">
              <a:avLst/>
            </a:prstGeom>
            <a:solidFill>
              <a:srgbClr val="2A7A9E"/>
            </a:solidFill>
            <a:ln cap="flat" cmpd="sng" w="10000">
              <a:solidFill>
                <a:srgbClr val="2A7A9E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8100" rotWithShape="0" dir="5400000" dist="30000">
                <a:srgbClr val="000000">
                  <a:alpha val="4470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8"/>
            <p:cNvSpPr txBox="1"/>
            <p:nvPr/>
          </p:nvSpPr>
          <p:spPr>
            <a:xfrm>
              <a:off x="5926083" y="53632"/>
              <a:ext cx="2597990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79" name="Google Shape;279;p18"/>
            <p:cNvSpPr/>
            <p:nvPr/>
          </p:nvSpPr>
          <p:spPr>
            <a:xfrm>
              <a:off x="5926083" y="514432"/>
              <a:ext cx="2597990" cy="1712880"/>
            </a:xfrm>
            <a:prstGeom prst="rect">
              <a:avLst/>
            </a:prstGeom>
            <a:solidFill>
              <a:srgbClr val="CAD6DF">
                <a:alpha val="89803"/>
              </a:srgbClr>
            </a:solidFill>
            <a:ln cap="flat" cmpd="sng" w="10000">
              <a:solidFill>
                <a:srgbClr val="CAD6D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8"/>
            <p:cNvSpPr txBox="1"/>
            <p:nvPr/>
          </p:nvSpPr>
          <p:spPr>
            <a:xfrm>
              <a:off x="5926083" y="514432"/>
              <a:ext cx="2597990" cy="17128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780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700"/>
                <a:buFont typeface="Calibri"/>
                <a:buChar char="•"/>
              </a:pPr>
              <a:r>
                <a:rPr i="0" lang="en-US" sz="1700" u="none" cap="none" strike="noStrik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Para chequeo y diseño de circuitos digitales.</a:t>
              </a:r>
              <a:endParaRPr i="0" sz="1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780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2"/>
                </a:buClr>
                <a:buSzPts val="1700"/>
                <a:buFont typeface="Calibri"/>
                <a:buChar char="•"/>
              </a:pPr>
              <a:r>
                <a:rPr i="0" lang="en-US" sz="1700" u="none" cap="none" strike="noStrik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Para modelización.</a:t>
              </a:r>
              <a:endParaRPr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698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wentieth Century"/>
                <a:buNone/>
              </a:pPr>
              <a:r>
                <a:t/>
              </a:r>
              <a:endParaRPr i="0" sz="1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1" name="Google Shape;281;p18"/>
          <p:cNvSpPr/>
          <p:nvPr>
            <p:ph idx="10" type="dt"/>
          </p:nvPr>
        </p:nvSpPr>
        <p:spPr>
          <a:xfrm>
            <a:off x="2579850" y="5523950"/>
            <a:ext cx="3984300" cy="909900"/>
          </a:xfrm>
          <a:prstGeom prst="roundRect">
            <a:avLst>
              <a:gd fmla="val 16667" name="adj"/>
            </a:avLst>
          </a:prstGeom>
          <a:solidFill>
            <a:srgbClr val="6DB7D7"/>
          </a:solidFill>
          <a:ln>
            <a:noFill/>
          </a:ln>
          <a:effectLst>
            <a:outerShdw blurRad="38100" rotWithShape="0" dir="5400000" dist="254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713A0E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Para reconocimiento de Lenguajes Regulares</a:t>
            </a:r>
            <a:endParaRPr/>
          </a:p>
        </p:txBody>
      </p:sp>
      <p:sp>
        <p:nvSpPr>
          <p:cNvPr id="282" name="Google Shape;282;p18"/>
          <p:cNvSpPr txBox="1"/>
          <p:nvPr/>
        </p:nvSpPr>
        <p:spPr>
          <a:xfrm>
            <a:off x="464949" y="480447"/>
            <a:ext cx="8363764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Autómatas Finitos Determinísticos - Aplicaciones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Ejercicio</a:t>
            </a:r>
            <a:endParaRPr sz="2088"/>
          </a:p>
        </p:txBody>
      </p:sp>
      <p:sp>
        <p:nvSpPr>
          <p:cNvPr id="289" name="Google Shape;289;p19"/>
          <p:cNvSpPr txBox="1"/>
          <p:nvPr/>
        </p:nvSpPr>
        <p:spPr>
          <a:xfrm>
            <a:off x="276240" y="1751309"/>
            <a:ext cx="8719500" cy="36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Se desea diseñar un dispositivo que, dada una cadena formada por números binarios, encuentre las ocurrencias de la palabra clave 1011 y sirva de base para un recuento de sus apariciones. Nótese que si la cadena fuera, por ejemplo, 010</a:t>
            </a:r>
            <a:r>
              <a:rPr lang="en-US" sz="1800" u="sng">
                <a:latin typeface="Calibri"/>
                <a:ea typeface="Calibri"/>
                <a:cs typeface="Calibri"/>
                <a:sym typeface="Calibri"/>
              </a:rPr>
              <a:t>1011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01</a:t>
            </a:r>
            <a:r>
              <a:rPr lang="en-US" sz="1800" u="sng">
                <a:latin typeface="Calibri"/>
                <a:ea typeface="Calibri"/>
                <a:cs typeface="Calibri"/>
                <a:sym typeface="Calibri"/>
              </a:rPr>
              <a:t>1011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, se detectarán dos ocurrencias de la palabra clave (subrayadas), no considerando el “1” de la séptima posición como inicio de otra ocurrencia.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Se pide construir el AFD correspondiente.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no es tarea de este AFD contabilizar el número de palabras claves encontradas, solo detectarlas.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Se deja como ejercicio.</a:t>
            </a: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</a:t>
            </a:r>
            <a:br>
              <a:rPr lang="en-US"/>
            </a:br>
            <a:r>
              <a:rPr lang="en-US" sz="2488"/>
              <a:t>Idea Intuitiva</a:t>
            </a:r>
            <a:endParaRPr sz="2088"/>
          </a:p>
        </p:txBody>
      </p:sp>
      <p:sp>
        <p:nvSpPr>
          <p:cNvPr id="295" name="Google Shape;295;p20"/>
          <p:cNvSpPr txBox="1"/>
          <p:nvPr>
            <p:ph idx="1" type="body"/>
          </p:nvPr>
        </p:nvSpPr>
        <p:spPr>
          <a:xfrm>
            <a:off x="612648" y="1843269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7660" lvl="0" marL="32004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-US" sz="1800"/>
              <a:t>Un autómata finito no determinístico tiene la habilidad de estar en varios estados a la vez.</a:t>
            </a:r>
            <a:endParaRPr sz="1800"/>
          </a:p>
          <a:p>
            <a:pPr indent="-327660" lvl="0" marL="320040" rtl="0" algn="l">
              <a:spcBef>
                <a:spcPts val="700"/>
              </a:spcBef>
              <a:spcAft>
                <a:spcPts val="0"/>
              </a:spcAft>
              <a:buSzPts val="1800"/>
              <a:buChar char="➔"/>
            </a:pPr>
            <a:r>
              <a:rPr lang="en-US" sz="1800"/>
              <a:t>Sin embargo, los AFND's son simplemente otra versión de AF's que no agregan potencia a los AFD's. Es decir, reconocen el mismo tipo de lenguajes, los regulares o tipo 3.</a:t>
            </a:r>
            <a:endParaRPr sz="1800"/>
          </a:p>
          <a:p>
            <a:pPr indent="-327660" lvl="0" marL="320040" rtl="0" algn="l">
              <a:spcBef>
                <a:spcPts val="700"/>
              </a:spcBef>
              <a:spcAft>
                <a:spcPts val="0"/>
              </a:spcAft>
              <a:buSzPts val="1800"/>
              <a:buChar char="➔"/>
            </a:pPr>
            <a:r>
              <a:rPr lang="en-US" sz="1800"/>
              <a:t>Pero en general los AFND's permiten simplificar la tarea de diseño de autómatas finitos.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Objetivos de la Materia</a:t>
            </a:r>
            <a:endParaRPr/>
          </a:p>
        </p:txBody>
      </p:sp>
      <p:sp>
        <p:nvSpPr>
          <p:cNvPr id="155" name="Google Shape;155;p2"/>
          <p:cNvSpPr txBox="1"/>
          <p:nvPr/>
        </p:nvSpPr>
        <p:spPr>
          <a:xfrm>
            <a:off x="386812" y="1694023"/>
            <a:ext cx="8370300" cy="47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Proporcionar herramientas conceptuales que permitan comprender los conceptos centrales de la Teoría de Lenguajes Formales, tales como: Autómatas, Gramáticas y su aplicación, en particular en el contexto de los Lenguajes de Programación. 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Analizar e individualizar las características de los distintos tipos de lenguajes según la Jerarquía de Chomsky. Propiedades y Equivalencias.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Aplicar los conceptos necesarios para la implementación de un Analizador Lexicográfico.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Hacer una introducción teórica al concepto de análisis sintáctico, junto con las respectivas técnicas de análisis: Top-Down y Bottom-Up, para sentar las bases para el estudio posterior de la asignatura Diseño y Construcción de Compiladores.</a:t>
            </a:r>
            <a:endParaRPr i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Promover la revisión crítica de los temas abordados, propiciando la discusión y el trabajo en grupo y colaborativo.</a:t>
            </a:r>
            <a:endParaRPr i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2"/>
          <p:cNvSpPr txBox="1"/>
          <p:nvPr/>
        </p:nvSpPr>
        <p:spPr>
          <a:xfrm>
            <a:off x="629200" y="1608650"/>
            <a:ext cx="7885500" cy="47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Calibri"/>
              <a:buChar char="➔"/>
            </a:pPr>
            <a:r>
              <a:rPr lang="en-US" sz="18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Proporcionar herramientas conceptuales que permitan comprender los conceptos centrales de la Teoría de Lenguajes Formales, tales como: Autómatas, Gramáticas y su aplicación, en particular en el contexto de los Lenguajes de Programación.</a:t>
            </a: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Calibri"/>
              <a:buChar char="➔"/>
            </a:pPr>
            <a:r>
              <a:rPr lang="en-US" sz="18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Analizar e individualizar las características de los distintos tipos de lenguajes según la Jerarquía de Chomsky. Propiedades y Equivalencias.</a:t>
            </a:r>
            <a:endParaRPr sz="18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F5A00"/>
              </a:buClr>
              <a:buSzPts val="1800"/>
              <a:buFont typeface="Calibri"/>
              <a:buChar char="➔"/>
            </a:pPr>
            <a:r>
              <a:rPr lang="en-US" sz="1800">
                <a:solidFill>
                  <a:srgbClr val="7F5A00"/>
                </a:solidFill>
                <a:latin typeface="Calibri"/>
                <a:ea typeface="Calibri"/>
                <a:cs typeface="Calibri"/>
                <a:sym typeface="Calibri"/>
              </a:rPr>
              <a:t>Aplicar los conceptos necesarios para la implementación de un Analizador Lexicográfico.</a:t>
            </a:r>
            <a:endParaRPr sz="1800">
              <a:solidFill>
                <a:srgbClr val="7F5A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1800"/>
              <a:buFont typeface="Calibri"/>
              <a:buChar char="➔"/>
            </a:pPr>
            <a:r>
              <a:rPr lang="en-US" sz="1800">
                <a:solidFill>
                  <a:srgbClr val="B45F06"/>
                </a:solidFill>
                <a:latin typeface="Calibri"/>
                <a:ea typeface="Calibri"/>
                <a:cs typeface="Calibri"/>
                <a:sym typeface="Calibri"/>
              </a:rPr>
              <a:t>Hacer una introducción teórica al concepto de análisis sintáctico, junto con las respectivas técnicas de análisis: Top-Down y Bottom-Up, para sentar las bases para el estudio posterior de la asignatura Diseño y Construcción de Compiladores.</a:t>
            </a:r>
            <a:endParaRPr sz="1800">
              <a:solidFill>
                <a:srgbClr val="B45F0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Calibri"/>
              <a:buChar char="➔"/>
            </a:pPr>
            <a:r>
              <a:rPr lang="en-US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Promover la revisión crítica de los temas abordados, propiciando la discusión y el trabajo en grupo y colaborativo.</a:t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➔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……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No Determinísticos</a:t>
            </a:r>
            <a:br>
              <a:rPr lang="en-US" sz="2000"/>
            </a:br>
            <a:r>
              <a:rPr lang="en-US" sz="2488"/>
              <a:t>Formalización</a:t>
            </a:r>
            <a:endParaRPr sz="2088"/>
          </a:p>
        </p:txBody>
      </p:sp>
      <p:pic>
        <p:nvPicPr>
          <p:cNvPr descr="Teoria-2-Aux_Page_09.png" id="301" name="Google Shape;301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446" y="1741024"/>
            <a:ext cx="6497408" cy="4750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No Determinísticos</a:t>
            </a:r>
            <a:br>
              <a:rPr lang="en-US" sz="2000"/>
            </a:br>
            <a:r>
              <a:rPr lang="en-US" sz="2488"/>
              <a:t>Ejemplo</a:t>
            </a:r>
            <a:endParaRPr sz="2088"/>
          </a:p>
        </p:txBody>
      </p:sp>
      <p:sp>
        <p:nvSpPr>
          <p:cNvPr id="308" name="Google Shape;308;p22"/>
          <p:cNvSpPr txBox="1"/>
          <p:nvPr/>
        </p:nvSpPr>
        <p:spPr>
          <a:xfrm>
            <a:off x="225836" y="1844298"/>
            <a:ext cx="8692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Construir un AFND que reconozca el lenguaje L ⊆ {0,1}</a:t>
            </a:r>
            <a:r>
              <a:rPr baseline="30000"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tal que las cadenas </a:t>
            </a: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terminan</a:t>
            </a: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en 01: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Construir un AFND que reconozca el siguiente lenguaje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baseline="-25000"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{00x1 / x </a:t>
            </a:r>
            <a:r>
              <a:rPr lang="en-US" sz="2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∈ </a:t>
            </a: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{0,1}</a:t>
            </a:r>
            <a:r>
              <a:rPr baseline="30000"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i="1"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9" name="Google Shape;30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5967" y="3174129"/>
            <a:ext cx="4504839" cy="128357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2"/>
          <p:cNvSpPr txBox="1"/>
          <p:nvPr/>
        </p:nvSpPr>
        <p:spPr>
          <a:xfrm>
            <a:off x="612648" y="6260068"/>
            <a:ext cx="706289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465C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Construir la tabla de transición para este AFND.</a:t>
            </a:r>
            <a:endParaRPr sz="2200">
              <a:solidFill>
                <a:srgbClr val="465C18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f3d903130b_0_33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No Determinísticos</a:t>
            </a:r>
            <a:br>
              <a:rPr lang="en-US"/>
            </a:br>
            <a:r>
              <a:rPr lang="en-US" sz="2488"/>
              <a:t>No determinismo - Gráficamente</a:t>
            </a:r>
            <a:endParaRPr sz="2088"/>
          </a:p>
        </p:txBody>
      </p:sp>
      <p:sp>
        <p:nvSpPr>
          <p:cNvPr id="316" name="Google Shape;316;g1f3d903130b_0_335"/>
          <p:cNvSpPr txBox="1"/>
          <p:nvPr/>
        </p:nvSpPr>
        <p:spPr>
          <a:xfrm>
            <a:off x="612648" y="1784074"/>
            <a:ext cx="785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70C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 puede visualizar gráficamente el funcionamiento del AFND:</a:t>
            </a:r>
            <a:endParaRPr/>
          </a:p>
        </p:txBody>
      </p:sp>
      <p:pic>
        <p:nvPicPr>
          <p:cNvPr id="317" name="Google Shape;317;g1f3d903130b_0_3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6999" y="3429000"/>
            <a:ext cx="6705600" cy="271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f3d903130b_0_3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86985" y="2421875"/>
            <a:ext cx="3020140" cy="860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No Determinísticos</a:t>
            </a:r>
            <a:br>
              <a:rPr lang="en-US" sz="2000"/>
            </a:br>
            <a:r>
              <a:rPr lang="en-US" sz="2488"/>
              <a:t>Lenguaje Aceptado</a:t>
            </a:r>
            <a:endParaRPr sz="2088"/>
          </a:p>
        </p:txBody>
      </p:sp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375" y="1811949"/>
            <a:ext cx="8073849" cy="349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No Determinísticos</a:t>
            </a:r>
            <a:br>
              <a:rPr lang="en-US"/>
            </a:br>
            <a:r>
              <a:rPr lang="en-US" sz="2488"/>
              <a:t>Ejemplo</a:t>
            </a:r>
            <a:endParaRPr sz="2088"/>
          </a:p>
        </p:txBody>
      </p:sp>
      <p:pic>
        <p:nvPicPr>
          <p:cNvPr id="331" name="Google Shape;33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700" y="748300"/>
            <a:ext cx="236353" cy="36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8200" y="3048725"/>
            <a:ext cx="5310200" cy="2797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4"/>
          <p:cNvSpPr txBox="1"/>
          <p:nvPr/>
        </p:nvSpPr>
        <p:spPr>
          <a:xfrm>
            <a:off x="1289050" y="2989496"/>
            <a:ext cx="13308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 = 00101</a:t>
            </a:r>
            <a:endParaRPr/>
          </a:p>
        </p:txBody>
      </p:sp>
      <p:pic>
        <p:nvPicPr>
          <p:cNvPr id="334" name="Google Shape;334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2275" y="1662650"/>
            <a:ext cx="4307425" cy="12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62376" y="1117625"/>
            <a:ext cx="4253549" cy="79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4"/>
          <p:cNvSpPr/>
          <p:nvPr/>
        </p:nvSpPr>
        <p:spPr>
          <a:xfrm>
            <a:off x="1715525" y="3216650"/>
            <a:ext cx="95400" cy="14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4"/>
          <p:cNvSpPr txBox="1"/>
          <p:nvPr/>
        </p:nvSpPr>
        <p:spPr>
          <a:xfrm>
            <a:off x="1645025" y="3048725"/>
            <a:ext cx="236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88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λ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Equivalencia AFD - AFND</a:t>
            </a:r>
            <a:endParaRPr/>
          </a:p>
        </p:txBody>
      </p:sp>
      <p:sp>
        <p:nvSpPr>
          <p:cNvPr id="343" name="Google Shape;343;p26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2004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51790" lvl="0" marL="320040" rtl="0" algn="l">
              <a:spcBef>
                <a:spcPts val="0"/>
              </a:spcBef>
              <a:spcAft>
                <a:spcPts val="0"/>
              </a:spcAft>
              <a:buSzPts val="2240"/>
              <a:buFont typeface="Noto Sans Symbols"/>
              <a:buChar char="❖"/>
            </a:pPr>
            <a:r>
              <a:rPr lang="en-US" sz="1800"/>
              <a:t>A partir de cualquier AFND se puede obtener un AFD equivalente, esto involucra una importante construcción llamada </a:t>
            </a:r>
            <a:r>
              <a:rPr b="1" lang="en-US" sz="1800">
                <a:solidFill>
                  <a:srgbClr val="0E3561"/>
                </a:solidFill>
              </a:rPr>
              <a:t>construcción del subconjunto</a:t>
            </a:r>
            <a:r>
              <a:rPr lang="en-US" sz="1800"/>
              <a:t>, la cual se basa en la idea de construir todos los subconjuntos del conjunto de estados del AFND.</a:t>
            </a:r>
            <a:endParaRPr sz="1800"/>
          </a:p>
          <a:p>
            <a:pPr indent="-351790" lvl="0" marL="320040" rtl="0" algn="l">
              <a:spcBef>
                <a:spcPts val="700"/>
              </a:spcBef>
              <a:spcAft>
                <a:spcPts val="1200"/>
              </a:spcAft>
              <a:buSzPts val="2240"/>
              <a:buChar char="❖"/>
            </a:pPr>
            <a:r>
              <a:rPr lang="en-US" sz="1800"/>
              <a:t>Además esta construcción permite garantizar que los lenguajes reconocidos por AFD’s son también reconocidos por AFND’s, o sea los lenguajes regulares.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7"/>
          <p:cNvSpPr txBox="1"/>
          <p:nvPr>
            <p:ph type="title"/>
          </p:nvPr>
        </p:nvSpPr>
        <p:spPr>
          <a:xfrm>
            <a:off x="612647" y="228600"/>
            <a:ext cx="8357563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Construcción de la máquina subconjunto</a:t>
            </a:r>
            <a:endParaRPr/>
          </a:p>
        </p:txBody>
      </p:sp>
      <p:pic>
        <p:nvPicPr>
          <p:cNvPr id="349" name="Google Shape;349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7" y="1839578"/>
            <a:ext cx="8025267" cy="4272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8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Aplicación de la construcción de la máquina subconjunto</a:t>
            </a:r>
            <a:endParaRPr/>
          </a:p>
        </p:txBody>
      </p:sp>
      <p:sp>
        <p:nvSpPr>
          <p:cNvPr id="355" name="Google Shape;355;p28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320"/>
              <a:buNone/>
            </a:pPr>
            <a:r>
              <a:rPr lang="en-US" sz="1800"/>
              <a:t>Aplicar esta construcción al siguiente AFND y corroborar que el resultado es correcto (desarrollado en clase):</a:t>
            </a:r>
            <a:endParaRPr sz="1800"/>
          </a:p>
        </p:txBody>
      </p:sp>
      <p:pic>
        <p:nvPicPr>
          <p:cNvPr id="356" name="Google Shape;35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6027" y="3224412"/>
            <a:ext cx="4377775" cy="1247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8"/>
          <p:cNvSpPr txBox="1"/>
          <p:nvPr/>
        </p:nvSpPr>
        <p:spPr>
          <a:xfrm>
            <a:off x="1330766" y="2691018"/>
            <a:ext cx="9364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AFND </a:t>
            </a:r>
            <a:r>
              <a:rPr b="1"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Aplicación de la construcción de la máquina subconjunto</a:t>
            </a:r>
            <a:r>
              <a:rPr lang="en-US"/>
              <a:t> (Cont.)</a:t>
            </a:r>
            <a:endParaRPr sz="2400"/>
          </a:p>
        </p:txBody>
      </p:sp>
      <p:pic>
        <p:nvPicPr>
          <p:cNvPr id="363" name="Google Shape;36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0300" y="2677600"/>
            <a:ext cx="5025600" cy="2444575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9"/>
          <p:cNvSpPr txBox="1"/>
          <p:nvPr/>
        </p:nvSpPr>
        <p:spPr>
          <a:xfrm>
            <a:off x="1024018" y="3429000"/>
            <a:ext cx="1101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D5C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AFD </a:t>
            </a:r>
            <a:r>
              <a:rPr b="1" lang="en-US" sz="1800">
                <a:solidFill>
                  <a:srgbClr val="1D5C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endParaRPr sz="1800"/>
          </a:p>
        </p:txBody>
      </p:sp>
      <p:sp>
        <p:nvSpPr>
          <p:cNvPr id="365" name="Google Shape;365;p29"/>
          <p:cNvSpPr txBox="1"/>
          <p:nvPr/>
        </p:nvSpPr>
        <p:spPr>
          <a:xfrm>
            <a:off x="974700" y="1716700"/>
            <a:ext cx="397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El AFD resultante es: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0"/>
          <p:cNvSpPr txBox="1"/>
          <p:nvPr>
            <p:ph type="title"/>
          </p:nvPr>
        </p:nvSpPr>
        <p:spPr>
          <a:xfrm>
            <a:off x="612647" y="228600"/>
            <a:ext cx="8370931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Formalización equivalencia AFND - AFD</a:t>
            </a:r>
            <a:endParaRPr/>
          </a:p>
        </p:txBody>
      </p:sp>
      <p:pic>
        <p:nvPicPr>
          <p:cNvPr descr="Const-Subconj_Page_3.png" id="371" name="Google Shape;371;p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2826" y="1661272"/>
            <a:ext cx="7563954" cy="4811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f3d903130b_0_27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Objetivos de la clase</a:t>
            </a:r>
            <a:endParaRPr/>
          </a:p>
        </p:txBody>
      </p:sp>
      <p:sp>
        <p:nvSpPr>
          <p:cNvPr id="163" name="Google Shape;163;g1f3d903130b_0_275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en-US" sz="1800">
                <a:solidFill>
                  <a:srgbClr val="000000"/>
                </a:solidFill>
              </a:rPr>
              <a:t>Abordar el estudio de los diferentes tipos de lenguajes, comenzando por los Lenguajes Regulares (LR).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en-US" sz="1800">
                <a:solidFill>
                  <a:srgbClr val="000000"/>
                </a:solidFill>
              </a:rPr>
              <a:t>Estudiar los siguientes dispositivos descriptores de los LR: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>
                <a:solidFill>
                  <a:srgbClr val="000000"/>
                </a:solidFill>
              </a:rPr>
              <a:t>Autómatas Finitos Determinísticos (AFD).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>
                <a:solidFill>
                  <a:srgbClr val="000000"/>
                </a:solidFill>
              </a:rPr>
              <a:t>A</a:t>
            </a:r>
            <a:r>
              <a:rPr lang="en-US" sz="1800">
                <a:solidFill>
                  <a:srgbClr val="000000"/>
                </a:solidFill>
              </a:rPr>
              <a:t>utómatas Finitos No Determinísticos (AFND).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>
                <a:solidFill>
                  <a:srgbClr val="000000"/>
                </a:solidFill>
              </a:rPr>
              <a:t>Autómatas Finitos No Determinísticos con transiciones ε (AFND-ε).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>
                <a:solidFill>
                  <a:srgbClr val="000000"/>
                </a:solidFill>
              </a:rPr>
              <a:t>Equivalencias entre estas máquinas.</a:t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➔"/>
            </a:pPr>
            <a:r>
              <a:rPr lang="en-US" sz="1800">
                <a:solidFill>
                  <a:srgbClr val="000000"/>
                </a:solidFill>
              </a:rPr>
              <a:t>Comprender la teoría de autómatas para conocer su relación con los</a:t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Lenguajes de programación.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"/>
          <p:cNvSpPr txBox="1"/>
          <p:nvPr>
            <p:ph type="title"/>
          </p:nvPr>
        </p:nvSpPr>
        <p:spPr>
          <a:xfrm>
            <a:off x="612647" y="228600"/>
            <a:ext cx="8370931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Formalización equivalencia AFND - AFD</a:t>
            </a:r>
            <a:endParaRPr/>
          </a:p>
        </p:txBody>
      </p:sp>
      <p:pic>
        <p:nvPicPr>
          <p:cNvPr descr="Const-Subconj_Page_4.png" id="377" name="Google Shape;377;p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0146" y="1731357"/>
            <a:ext cx="7372566" cy="4666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2"/>
          <p:cNvSpPr txBox="1"/>
          <p:nvPr>
            <p:ph type="title"/>
          </p:nvPr>
        </p:nvSpPr>
        <p:spPr>
          <a:xfrm>
            <a:off x="612647" y="228600"/>
            <a:ext cx="8357563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Formalización equivalencia AFND - AFD</a:t>
            </a:r>
            <a:endParaRPr/>
          </a:p>
        </p:txBody>
      </p:sp>
      <p:pic>
        <p:nvPicPr>
          <p:cNvPr descr="Const-Subconj_Page_5.png" id="383" name="Google Shape;383;p3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6471" y="1792520"/>
            <a:ext cx="7351058" cy="4709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3"/>
          <p:cNvSpPr txBox="1"/>
          <p:nvPr>
            <p:ph type="title"/>
          </p:nvPr>
        </p:nvSpPr>
        <p:spPr>
          <a:xfrm>
            <a:off x="612647" y="228600"/>
            <a:ext cx="8357563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Formalización equivalencia AFD - AFND</a:t>
            </a:r>
            <a:endParaRPr/>
          </a:p>
        </p:txBody>
      </p:sp>
      <p:pic>
        <p:nvPicPr>
          <p:cNvPr descr="Const-Subconj_Page_6.png" id="389" name="Google Shape;389;p3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4950" y="1502125"/>
            <a:ext cx="7146300" cy="37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3"/>
          <p:cNvSpPr txBox="1"/>
          <p:nvPr/>
        </p:nvSpPr>
        <p:spPr>
          <a:xfrm>
            <a:off x="1017000" y="5431425"/>
            <a:ext cx="6096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Completar la demostración utilizando la bibliografía.</a:t>
            </a:r>
            <a:endParaRPr i="1"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650"/>
              <a:t>Idea Intuitiva</a:t>
            </a:r>
            <a:endParaRPr sz="2650"/>
          </a:p>
        </p:txBody>
      </p:sp>
      <p:sp>
        <p:nvSpPr>
          <p:cNvPr id="396" name="Google Shape;396;p34"/>
          <p:cNvSpPr txBox="1"/>
          <p:nvPr>
            <p:ph idx="1" type="body"/>
          </p:nvPr>
        </p:nvSpPr>
        <p:spPr>
          <a:xfrm>
            <a:off x="450950" y="1600200"/>
            <a:ext cx="8315100" cy="45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6123" lvl="0" marL="32004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-342900" lvl="0" marL="457200" rtl="0" algn="just">
              <a:spcBef>
                <a:spcPts val="700"/>
              </a:spcBef>
              <a:spcAft>
                <a:spcPts val="0"/>
              </a:spcAft>
              <a:buSzPts val="1800"/>
              <a:buChar char="➔"/>
            </a:pPr>
            <a:r>
              <a:rPr lang="en-US" sz="1800"/>
              <a:t>Es posible que en un AFND existan transiciones espontáneas (</a:t>
            </a:r>
            <a:r>
              <a:rPr lang="en-US" sz="1800">
                <a:latin typeface="Nunito"/>
                <a:ea typeface="Nunito"/>
                <a:cs typeface="Nunito"/>
                <a:sym typeface="Nunito"/>
              </a:rPr>
              <a:t>ε)</a:t>
            </a:r>
            <a:r>
              <a:rPr lang="en-US" sz="1800"/>
              <a:t>, es decir, que el autómata se mueva de un estado a otro sin necesidad de que sea vía un símbolo de la cadena de entrada. Se utilizan para ello las transiciones ε.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-US" sz="1800"/>
              <a:t>Esta capacidad no agrega potencia, es decir que no expande la clase de los lenguajes aceptados por autómatas finitos. Sin embargo, veremos </a:t>
            </a:r>
            <a:r>
              <a:rPr lang="en-US" sz="1800"/>
              <a:t>cómo</a:t>
            </a:r>
            <a:r>
              <a:rPr lang="en-US" sz="1800"/>
              <a:t> los AFND-ε son de gran utilidad en la prueba de la equivalencia entre las clases de lenguajes aceptados por autómatas finitos y las denotadas por expresiones regulares.</a:t>
            </a:r>
            <a:endParaRPr sz="1800"/>
          </a:p>
        </p:txBody>
      </p:sp>
      <p:sp>
        <p:nvSpPr>
          <p:cNvPr id="397" name="Google Shape;397;p34"/>
          <p:cNvSpPr txBox="1"/>
          <p:nvPr/>
        </p:nvSpPr>
        <p:spPr>
          <a:xfrm>
            <a:off x="266218" y="416689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Formalización</a:t>
            </a:r>
            <a:endParaRPr sz="2088"/>
          </a:p>
        </p:txBody>
      </p:sp>
      <p:pic>
        <p:nvPicPr>
          <p:cNvPr id="403" name="Google Shape;40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549" y="1943876"/>
            <a:ext cx="7933597" cy="2728973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5"/>
          <p:cNvSpPr txBox="1"/>
          <p:nvPr/>
        </p:nvSpPr>
        <p:spPr>
          <a:xfrm>
            <a:off x="804325" y="5397525"/>
            <a:ext cx="8012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Nota: también se puede utilizar 𝛌 para denotar las transiciones espontáneas.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Ejemplos</a:t>
            </a:r>
            <a:endParaRPr sz="2088"/>
          </a:p>
        </p:txBody>
      </p:sp>
      <p:pic>
        <p:nvPicPr>
          <p:cNvPr descr="AFND-Epsilon.png" id="410" name="Google Shape;410;p3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06350" y="2127900"/>
            <a:ext cx="5303100" cy="31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7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Ejemplos</a:t>
            </a:r>
            <a:endParaRPr sz="2088"/>
          </a:p>
        </p:txBody>
      </p:sp>
      <p:sp>
        <p:nvSpPr>
          <p:cNvPr id="416" name="Google Shape;416;p37"/>
          <p:cNvSpPr txBox="1"/>
          <p:nvPr>
            <p:ph idx="1" type="body"/>
          </p:nvPr>
        </p:nvSpPr>
        <p:spPr>
          <a:xfrm>
            <a:off x="135277" y="1581671"/>
            <a:ext cx="87018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560"/>
              <a:buNone/>
            </a:pPr>
            <a:r>
              <a:rPr lang="en-US" sz="1800"/>
              <a:t>Analicemos </a:t>
            </a:r>
            <a:r>
              <a:rPr lang="en-US" sz="1800"/>
              <a:t>cómo</a:t>
            </a:r>
            <a:r>
              <a:rPr lang="en-US" sz="1800"/>
              <a:t> trabaja un AFND-ε, se muestra el diagrama de transición, la tabla de transición y una ejecución:</a:t>
            </a:r>
            <a:endParaRPr sz="1800"/>
          </a:p>
        </p:txBody>
      </p:sp>
      <p:pic>
        <p:nvPicPr>
          <p:cNvPr id="417" name="Google Shape;41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8875" y="2603650"/>
            <a:ext cx="8033076" cy="387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8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Ejercicios</a:t>
            </a:r>
            <a:endParaRPr sz="2088"/>
          </a:p>
        </p:txBody>
      </p:sp>
      <p:pic>
        <p:nvPicPr>
          <p:cNvPr id="423" name="Google Shape;42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5849" y="3259225"/>
            <a:ext cx="6393625" cy="298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38"/>
          <p:cNvPicPr preferRelativeResize="0"/>
          <p:nvPr/>
        </p:nvPicPr>
        <p:blipFill rotWithShape="1">
          <a:blip r:embed="rId4">
            <a:alphaModFix/>
          </a:blip>
          <a:srcRect b="14280" l="0" r="2190" t="0"/>
          <a:stretch/>
        </p:blipFill>
        <p:spPr>
          <a:xfrm>
            <a:off x="612649" y="1513000"/>
            <a:ext cx="6808976" cy="866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Clausura-ε</a:t>
            </a:r>
            <a:endParaRPr sz="2488"/>
          </a:p>
        </p:txBody>
      </p:sp>
      <p:sp>
        <p:nvSpPr>
          <p:cNvPr id="430" name="Google Shape;430;p40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-323850" lvl="0" marL="320040" rtl="0" algn="l">
              <a:spcBef>
                <a:spcPts val="700"/>
              </a:spcBef>
              <a:spcAft>
                <a:spcPts val="0"/>
              </a:spcAft>
              <a:buSzPts val="1800"/>
              <a:buFont typeface="Noto Sans Symbols"/>
              <a:buChar char="✔"/>
            </a:pPr>
            <a:r>
              <a:rPr lang="en-US" sz="1800"/>
              <a:t>Es necesario extender la función de transición para poder definir el lenguaje aceptado por un AFND-ε, para ello se requiere definir </a:t>
            </a:r>
            <a:r>
              <a:rPr b="1" lang="en-US" sz="1800">
                <a:solidFill>
                  <a:srgbClr val="0E3561"/>
                </a:solidFill>
              </a:rPr>
              <a:t>clausura-ε</a:t>
            </a:r>
            <a:r>
              <a:rPr lang="en-US" sz="1800"/>
              <a:t>.</a:t>
            </a:r>
            <a:endParaRPr sz="1800"/>
          </a:p>
          <a:p>
            <a:pPr indent="-323850" lvl="0" marL="320040" rtl="0" algn="l">
              <a:spcBef>
                <a:spcPts val="700"/>
              </a:spcBef>
              <a:spcAft>
                <a:spcPts val="1200"/>
              </a:spcAft>
              <a:buSzPts val="1800"/>
              <a:buFont typeface="Noto Sans Symbols"/>
              <a:buChar char="✔"/>
            </a:pPr>
            <a:r>
              <a:rPr lang="en-US" sz="1800"/>
              <a:t>Informalmente la </a:t>
            </a:r>
            <a:r>
              <a:rPr b="1" lang="en-US" sz="1800">
                <a:solidFill>
                  <a:srgbClr val="0E3561"/>
                </a:solidFill>
              </a:rPr>
              <a:t>clausura-ε </a:t>
            </a:r>
            <a:r>
              <a:rPr lang="en-US" sz="1800"/>
              <a:t>de </a:t>
            </a:r>
            <a:r>
              <a:rPr b="1" lang="en-US" sz="1800"/>
              <a:t>q</a:t>
            </a:r>
            <a:r>
              <a:rPr lang="en-US" sz="1800"/>
              <a:t>, es el conjunto de todos los estados </a:t>
            </a:r>
            <a:r>
              <a:rPr b="1" lang="en-US" sz="1800"/>
              <a:t>p</a:t>
            </a:r>
            <a:r>
              <a:rPr lang="en-US" sz="1800"/>
              <a:t>, tal que hay un paso desde </a:t>
            </a:r>
            <a:r>
              <a:rPr b="1" lang="en-US" sz="1800"/>
              <a:t>q</a:t>
            </a:r>
            <a:r>
              <a:rPr lang="en-US" sz="1800"/>
              <a:t> a </a:t>
            </a:r>
            <a:r>
              <a:rPr b="1" lang="en-US" sz="1800"/>
              <a:t>p</a:t>
            </a:r>
            <a:r>
              <a:rPr lang="en-US" sz="1800"/>
              <a:t> rotulado ε.</a:t>
            </a:r>
            <a:endParaRPr sz="1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Clausura-ε</a:t>
            </a:r>
            <a:endParaRPr sz="2088"/>
          </a:p>
        </p:txBody>
      </p:sp>
      <p:pic>
        <p:nvPicPr>
          <p:cNvPr id="436" name="Google Shape;436;p4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350" y="2226775"/>
            <a:ext cx="7728000" cy="333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Lenguajes Regulares o Tipo 3</a:t>
            </a:r>
            <a:endParaRPr/>
          </a:p>
        </p:txBody>
      </p:sp>
      <p:sp>
        <p:nvSpPr>
          <p:cNvPr id="169" name="Google Shape;169;p4"/>
          <p:cNvSpPr txBox="1"/>
          <p:nvPr>
            <p:ph idx="1" type="body"/>
          </p:nvPr>
        </p:nvSpPr>
        <p:spPr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575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i="1"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57500"/>
              </a:lnSpc>
              <a:spcBef>
                <a:spcPts val="1900"/>
              </a:spcBef>
              <a:spcAft>
                <a:spcPts val="0"/>
              </a:spcAft>
              <a:buSzPts val="1440"/>
              <a:buNone/>
            </a:pPr>
            <a:r>
              <a:rPr i="1" lang="en-US" sz="24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i="1" lang="en-US" sz="1800"/>
              <a:t>Comenzamos el estudio de los diferentes lenguajes basados en la Jerarquía de Chomsky:</a:t>
            </a:r>
            <a:endParaRPr i="1" sz="1800">
              <a:solidFill>
                <a:schemeClr val="lt2"/>
              </a:solidFill>
            </a:endParaRPr>
          </a:p>
        </p:txBody>
      </p:sp>
      <p:pic>
        <p:nvPicPr>
          <p:cNvPr id="170" name="Google Shape;17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3538" y="3011601"/>
            <a:ext cx="4330876" cy="176057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4"/>
          <p:cNvSpPr/>
          <p:nvPr/>
        </p:nvSpPr>
        <p:spPr>
          <a:xfrm>
            <a:off x="731520" y="5152072"/>
            <a:ext cx="76809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65C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Los lenguajes regulares son interesantes por su simplicidad, esto hace que sean fáciles de manipular. Además incluyen características relevantes, como: los mecanismos de búsqueda provistos por varios editores de texto (vi, emacs), así como por el shell de Unix y todas las herramientas asociadas para procesamiento de texto (sed, awk, perl), se basan en lenguajes regulares.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 Finito No Determinístico-ε</a:t>
            </a:r>
            <a:br>
              <a:rPr lang="en-US"/>
            </a:br>
            <a:r>
              <a:rPr lang="en-US" sz="2488"/>
              <a:t>Lenguaje aceptado</a:t>
            </a:r>
            <a:endParaRPr sz="2088"/>
          </a:p>
        </p:txBody>
      </p:sp>
      <p:sp>
        <p:nvSpPr>
          <p:cNvPr id="442" name="Google Shape;442;p42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740"/>
              <a:buNone/>
            </a:pPr>
            <a:r>
              <a:rPr lang="en-US" sz="1800"/>
              <a:t>Función de transición extendida (:</a:t>
            </a:r>
            <a:endParaRPr sz="1800"/>
          </a:p>
        </p:txBody>
      </p:sp>
      <p:pic>
        <p:nvPicPr>
          <p:cNvPr id="443" name="Google Shape;44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79289" y="1600200"/>
            <a:ext cx="225836" cy="35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3950" y="2476725"/>
            <a:ext cx="7236374" cy="343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Equivalencia entre AFND-ε y AFD</a:t>
            </a:r>
            <a:endParaRPr/>
          </a:p>
        </p:txBody>
      </p:sp>
      <p:pic>
        <p:nvPicPr>
          <p:cNvPr id="450" name="Google Shape;450;p4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9350" y="2613575"/>
            <a:ext cx="7706700" cy="23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Equivalencia entre AFND-ε y AFD</a:t>
            </a:r>
            <a:endParaRPr/>
          </a:p>
        </p:txBody>
      </p:sp>
      <p:pic>
        <p:nvPicPr>
          <p:cNvPr id="456" name="Google Shape;45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48" y="2404296"/>
            <a:ext cx="7917968" cy="319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de aplicación</a:t>
            </a:r>
            <a:endParaRPr/>
          </a:p>
        </p:txBody>
      </p:sp>
      <p:pic>
        <p:nvPicPr>
          <p:cNvPr id="462" name="Google Shape;462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4571" y="2667273"/>
            <a:ext cx="3806264" cy="2728266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45"/>
          <p:cNvSpPr txBox="1"/>
          <p:nvPr/>
        </p:nvSpPr>
        <p:spPr>
          <a:xfrm>
            <a:off x="481561" y="1788459"/>
            <a:ext cx="8415574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Aplicar algoritmo para transformar un AFND-ε a un AFD (desarrollado en clase</a:t>
            </a: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):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(Cont.)</a:t>
            </a:r>
            <a:endParaRPr/>
          </a:p>
        </p:txBody>
      </p:sp>
      <p:pic>
        <p:nvPicPr>
          <p:cNvPr id="469" name="Google Shape;469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4511" y="1578675"/>
            <a:ext cx="3833740" cy="523225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46"/>
          <p:cNvSpPr txBox="1"/>
          <p:nvPr/>
        </p:nvSpPr>
        <p:spPr>
          <a:xfrm>
            <a:off x="682364" y="2461373"/>
            <a:ext cx="7779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rgbClr val="465C18"/>
                </a:solidFill>
                <a:latin typeface="Calibri"/>
                <a:ea typeface="Calibri"/>
                <a:cs typeface="Calibri"/>
                <a:sym typeface="Calibri"/>
              </a:rPr>
              <a:t>Ahora empezamos a calcular la función de transición, a partir del estado inicial del autómata que vamos a construir: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46"/>
          <p:cNvSpPr txBox="1"/>
          <p:nvPr/>
        </p:nvSpPr>
        <p:spPr>
          <a:xfrm>
            <a:off x="612648" y="1651909"/>
            <a:ext cx="76655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q</a:t>
            </a:r>
            <a:r>
              <a:rPr baseline="-25000" lang="en-US" sz="2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</a:t>
            </a:r>
            <a:r>
              <a:rPr lang="en-US" sz="2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=</a:t>
            </a:r>
            <a:endParaRPr baseline="-25000" sz="2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72" name="Google Shape;472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7601" y="3394125"/>
            <a:ext cx="7200625" cy="24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08001" y="5221575"/>
            <a:ext cx="2169200" cy="155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7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(Cont.)</a:t>
            </a:r>
            <a:endParaRPr/>
          </a:p>
        </p:txBody>
      </p:sp>
      <p:pic>
        <p:nvPicPr>
          <p:cNvPr id="479" name="Google Shape;47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94875" y="4152750"/>
            <a:ext cx="2630075" cy="1885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851" y="1623825"/>
            <a:ext cx="7316001" cy="2202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0048" y="3891275"/>
            <a:ext cx="3543377" cy="220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8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(Cont.)</a:t>
            </a:r>
            <a:endParaRPr/>
          </a:p>
        </p:txBody>
      </p:sp>
      <p:pic>
        <p:nvPicPr>
          <p:cNvPr id="487" name="Google Shape;48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0694" y="3988723"/>
            <a:ext cx="2676615" cy="2332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0700" y="1543425"/>
            <a:ext cx="4810387" cy="244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67900" y="4312950"/>
            <a:ext cx="2757400" cy="1976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Ejemplo (Cont.)</a:t>
            </a:r>
            <a:endParaRPr/>
          </a:p>
        </p:txBody>
      </p:sp>
      <p:sp>
        <p:nvSpPr>
          <p:cNvPr id="495" name="Google Shape;495;p49"/>
          <p:cNvSpPr txBox="1"/>
          <p:nvPr>
            <p:ph idx="1" type="body"/>
          </p:nvPr>
        </p:nvSpPr>
        <p:spPr>
          <a:xfrm>
            <a:off x="612648" y="2155785"/>
            <a:ext cx="8036052" cy="3446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5280" lvl="0" marL="320040" rtl="0" algn="l">
              <a:spcBef>
                <a:spcPts val="0"/>
              </a:spcBef>
              <a:spcAft>
                <a:spcPts val="0"/>
              </a:spcAft>
              <a:buSzPts val="1800"/>
              <a:buChar char="✔"/>
            </a:pPr>
            <a:r>
              <a:rPr i="1" lang="en-US" sz="1800">
                <a:solidFill>
                  <a:srgbClr val="7F5A00"/>
                </a:solidFill>
              </a:rPr>
              <a:t>Se deja como ejercicio construir el diagrama de transición y determinar cuáles son los estados finales.</a:t>
            </a:r>
            <a:endParaRPr sz="1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560"/>
              <a:buNone/>
            </a:pPr>
            <a:r>
              <a:t/>
            </a:r>
            <a:endParaRPr i="1" sz="1800">
              <a:solidFill>
                <a:srgbClr val="7F5A00"/>
              </a:solidFill>
            </a:endParaRPr>
          </a:p>
          <a:p>
            <a:pPr indent="-335280" lvl="0" marL="320040" rtl="0" algn="l">
              <a:spcBef>
                <a:spcPts val="700"/>
              </a:spcBef>
              <a:spcAft>
                <a:spcPts val="1200"/>
              </a:spcAft>
              <a:buSzPts val="1800"/>
              <a:buChar char="✔"/>
            </a:pPr>
            <a:r>
              <a:rPr i="1" lang="en-US" sz="1800">
                <a:solidFill>
                  <a:srgbClr val="1D5C6C"/>
                </a:solidFill>
              </a:rPr>
              <a:t>Recordar que el conjunto vacío, representa un estado del AFD que construimos.</a:t>
            </a:r>
            <a:endParaRPr sz="18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5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Ejercicio</a:t>
            </a:r>
            <a:endParaRPr/>
          </a:p>
        </p:txBody>
      </p:sp>
      <p:sp>
        <p:nvSpPr>
          <p:cNvPr id="501" name="Google Shape;501;p50"/>
          <p:cNvSpPr txBox="1"/>
          <p:nvPr>
            <p:ph idx="1" type="body"/>
          </p:nvPr>
        </p:nvSpPr>
        <p:spPr>
          <a:xfrm>
            <a:off x="1007199" y="1748124"/>
            <a:ext cx="7477200" cy="43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740"/>
              <a:buNone/>
            </a:pPr>
            <a:r>
              <a:rPr lang="en-US" sz="1800"/>
              <a:t>Aplicar el algoritmo para transformar el siguiente AFND-ε a un AFD:</a:t>
            </a:r>
            <a:endParaRPr sz="1800"/>
          </a:p>
        </p:txBody>
      </p:sp>
      <p:pic>
        <p:nvPicPr>
          <p:cNvPr id="502" name="Google Shape;502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43600" y="2857450"/>
            <a:ext cx="4709050" cy="2599075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0"/>
          <p:cNvSpPr txBox="1"/>
          <p:nvPr/>
        </p:nvSpPr>
        <p:spPr>
          <a:xfrm>
            <a:off x="950824" y="5828198"/>
            <a:ext cx="747704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Teorema</a:t>
            </a:r>
            <a:endParaRPr/>
          </a:p>
        </p:txBody>
      </p:sp>
      <p:pic>
        <p:nvPicPr>
          <p:cNvPr id="509" name="Google Shape;509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025" y="2088050"/>
            <a:ext cx="7717725" cy="245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Lenguajes Regulares o Tipo 3</a:t>
            </a:r>
            <a:endParaRPr/>
          </a:p>
        </p:txBody>
      </p:sp>
      <p:sp>
        <p:nvSpPr>
          <p:cNvPr id="177" name="Google Shape;177;p5"/>
          <p:cNvSpPr txBox="1"/>
          <p:nvPr>
            <p:ph idx="1" type="body"/>
          </p:nvPr>
        </p:nvSpPr>
        <p:spPr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560"/>
              <a:buNone/>
            </a:pPr>
            <a:r>
              <a:t/>
            </a:r>
            <a:endParaRPr i="1"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1900"/>
              </a:spcBef>
              <a:spcAft>
                <a:spcPts val="0"/>
              </a:spcAft>
              <a:buSzPts val="1560"/>
              <a:buNone/>
            </a:pPr>
            <a:r>
              <a:rPr i="1" lang="en-US" sz="26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i="1" lang="en-US" sz="1800"/>
              <a:t>Los lenguajes regulares se pueden describir usando: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1750"/>
              </a:spcBef>
              <a:spcAft>
                <a:spcPts val="0"/>
              </a:spcAft>
              <a:buClr>
                <a:srgbClr val="465C18"/>
              </a:buClr>
              <a:buSzPts val="1800"/>
              <a:buChar char="➢"/>
            </a:pPr>
            <a:r>
              <a:rPr i="1" lang="en-US" sz="1800">
                <a:solidFill>
                  <a:srgbClr val="465C18"/>
                </a:solidFill>
              </a:rPr>
              <a:t>Autómata Finitos Determinísticos y No Determinísticos, para reconocerlos.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65C18"/>
              </a:buClr>
              <a:buSzPts val="1800"/>
              <a:buChar char="➢"/>
            </a:pPr>
            <a:r>
              <a:rPr i="1" lang="en-US" sz="1800">
                <a:solidFill>
                  <a:srgbClr val="465C18"/>
                </a:solidFill>
              </a:rPr>
              <a:t>Expresiones Regulares, para denotarlos.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65C18"/>
              </a:buClr>
              <a:buSzPts val="1800"/>
              <a:buChar char="➢"/>
            </a:pPr>
            <a:r>
              <a:rPr i="1" lang="en-US" sz="1800">
                <a:solidFill>
                  <a:srgbClr val="465C18"/>
                </a:solidFill>
              </a:rPr>
              <a:t>Gramáticas Regulares, para generarlos.</a:t>
            </a:r>
            <a:endParaRPr sz="1800"/>
          </a:p>
          <a:p>
            <a:pPr indent="0" lvl="0" marL="457200" rtl="0" algn="just">
              <a:spcBef>
                <a:spcPts val="19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ensa-2.jpg" id="514" name="Google Shape;514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8590" y="3054030"/>
            <a:ext cx="1703857" cy="2077083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5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¿DUDAS?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wentieth Century"/>
              <a:buNone/>
            </a:pPr>
            <a:r>
              <a:rPr lang="en-US" sz="4000"/>
              <a:t>Autómatas Finitos</a:t>
            </a:r>
            <a:br>
              <a:rPr lang="en-US" sz="1800"/>
            </a:br>
            <a:r>
              <a:rPr lang="en-US" sz="2700"/>
              <a:t>Idea Intuitiva</a:t>
            </a:r>
            <a:endParaRPr/>
          </a:p>
        </p:txBody>
      </p:sp>
      <p:sp>
        <p:nvSpPr>
          <p:cNvPr id="183" name="Google Shape;183;p6"/>
          <p:cNvSpPr/>
          <p:nvPr/>
        </p:nvSpPr>
        <p:spPr>
          <a:xfrm>
            <a:off x="612648" y="2137309"/>
            <a:ext cx="8238744" cy="37856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65C18"/>
                </a:solidFill>
                <a:latin typeface="Radley"/>
                <a:ea typeface="Radley"/>
                <a:cs typeface="Radley"/>
                <a:sym typeface="Radley"/>
              </a:rPr>
              <a:t>Un autómata finito tiene un conjunto de estados, y su “control” se mueve de estado en estado, en respuesta a “entradas” externas. Los autómatas finitos se dividen en diversas clases, dependiendo de si su control es “determinístico” (lo que significa que el autómata no puede estar en más de un estado simultáneamente) o “no determinístico” (lo que significa que puede estar en varios estados al mismo tiempo).</a:t>
            </a:r>
            <a:endParaRPr sz="18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465C18"/>
              </a:solidFill>
              <a:latin typeface="Radley"/>
              <a:ea typeface="Radley"/>
              <a:cs typeface="Radley"/>
              <a:sym typeface="Radley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65C18"/>
                </a:solidFill>
                <a:latin typeface="Radley"/>
                <a:ea typeface="Radley"/>
                <a:cs typeface="Radley"/>
                <a:sym typeface="Radley"/>
              </a:rPr>
              <a:t>Los estados representan la memoria, en estas máquinas.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"/>
          <p:cNvSpPr/>
          <p:nvPr/>
        </p:nvSpPr>
        <p:spPr>
          <a:xfrm>
            <a:off x="5842304" y="2662495"/>
            <a:ext cx="2540453" cy="411036"/>
          </a:xfrm>
          <a:prstGeom prst="roundRect">
            <a:avLst>
              <a:gd fmla="val 16667" name="adj"/>
            </a:avLst>
          </a:prstGeom>
          <a:solidFill>
            <a:srgbClr val="59A2BB"/>
          </a:solidFill>
          <a:ln>
            <a:noFill/>
          </a:ln>
          <a:effectLst>
            <a:outerShdw blurRad="38100" rotWithShape="0" dir="5400000" dist="25400">
              <a:srgbClr val="000000">
                <a:alpha val="34901"/>
              </a:srgbClr>
            </a:outerShdw>
          </a:effectLst>
        </p:spPr>
        <p:txBody>
          <a:bodyPr anchorCtr="0" anchor="ctr" bIns="46800" lIns="90000" spcFirstLastPara="1" rIns="90000" wrap="square" tIns="468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Ejemplo</a:t>
            </a:r>
            <a:endParaRPr/>
          </a:p>
        </p:txBody>
      </p:sp>
      <p:sp>
        <p:nvSpPr>
          <p:cNvPr id="190" name="Google Shape;190;p7"/>
          <p:cNvSpPr txBox="1"/>
          <p:nvPr>
            <p:ph type="title"/>
          </p:nvPr>
        </p:nvSpPr>
        <p:spPr>
          <a:xfrm>
            <a:off x="498474" y="156946"/>
            <a:ext cx="7556313" cy="1116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00"/>
              <a:t>Gráficamente</a:t>
            </a:r>
            <a:endParaRPr sz="2400"/>
          </a:p>
        </p:txBody>
      </p:sp>
      <p:sp>
        <p:nvSpPr>
          <p:cNvPr id="191" name="Google Shape;191;p7"/>
          <p:cNvSpPr/>
          <p:nvPr/>
        </p:nvSpPr>
        <p:spPr>
          <a:xfrm>
            <a:off x="1136069" y="5677085"/>
            <a:ext cx="3140561" cy="1023969"/>
          </a:xfrm>
          <a:prstGeom prst="roundRect">
            <a:avLst>
              <a:gd fmla="val 16667" name="adj"/>
            </a:avLst>
          </a:prstGeom>
          <a:solidFill>
            <a:srgbClr val="59A2BB"/>
          </a:solidFill>
          <a:ln>
            <a:noFill/>
          </a:ln>
          <a:effectLst>
            <a:outerShdw blurRad="38100" rotWithShape="0" dir="5400000" dist="25400">
              <a:srgbClr val="000000">
                <a:alpha val="34901"/>
              </a:srgbClr>
            </a:outerShdw>
          </a:effectLst>
        </p:spPr>
        <p:txBody>
          <a:bodyPr anchorCtr="0" anchor="ctr" bIns="46800" lIns="90000" spcFirstLastPara="1" rIns="90000" wrap="square" tIns="468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Cinta finita, cabeza lectora, movimiento implícito a derecha</a:t>
            </a:r>
            <a:endParaRPr b="1" baseline="-25000" i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afd.jpg" id="192" name="Google Shape;19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779" y="1921791"/>
            <a:ext cx="3844023" cy="3571122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sx="1000" rotWithShape="0" algn="ctr" dist="50800" sy="1000">
              <a:srgbClr val="000000"/>
            </a:outerShdw>
          </a:effectLst>
        </p:spPr>
      </p:pic>
      <p:sp>
        <p:nvSpPr>
          <p:cNvPr id="193" name="Google Shape;193;p7"/>
          <p:cNvSpPr/>
          <p:nvPr/>
        </p:nvSpPr>
        <p:spPr>
          <a:xfrm>
            <a:off x="5731863" y="5135944"/>
            <a:ext cx="2840508" cy="411036"/>
          </a:xfrm>
          <a:prstGeom prst="roundRect">
            <a:avLst>
              <a:gd fmla="val 16667" name="adj"/>
            </a:avLst>
          </a:prstGeom>
          <a:solidFill>
            <a:srgbClr val="59A2BB"/>
          </a:solidFill>
          <a:ln>
            <a:noFill/>
          </a:ln>
          <a:effectLst>
            <a:outerShdw blurRad="38100" rotWithShape="0" dir="5400000" dist="25400">
              <a:srgbClr val="000000">
                <a:alpha val="34901"/>
              </a:srgbClr>
            </a:outerShdw>
          </a:effectLst>
        </p:spPr>
        <p:txBody>
          <a:bodyPr anchorCtr="0" anchor="ctr" bIns="46800" lIns="90000" spcFirstLastPara="1" rIns="90000" wrap="square" tIns="468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Diagrama de Transición</a:t>
            </a:r>
            <a:endParaRPr/>
          </a:p>
        </p:txBody>
      </p:sp>
      <p:pic>
        <p:nvPicPr>
          <p:cNvPr id="194" name="Google Shape;19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9975" y="3540975"/>
            <a:ext cx="3844025" cy="1076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Formalización</a:t>
            </a:r>
            <a:endParaRPr sz="2088"/>
          </a:p>
        </p:txBody>
      </p:sp>
      <p:sp>
        <p:nvSpPr>
          <p:cNvPr id="201" name="Google Shape;201;p8"/>
          <p:cNvSpPr txBox="1"/>
          <p:nvPr/>
        </p:nvSpPr>
        <p:spPr>
          <a:xfrm>
            <a:off x="1291259" y="5539318"/>
            <a:ext cx="6090129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65C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¿qué significa que la función de transición sea total?</a:t>
            </a:r>
            <a:endParaRPr/>
          </a:p>
        </p:txBody>
      </p:sp>
      <p:pic>
        <p:nvPicPr>
          <p:cNvPr id="202" name="Google Shape;20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4199" y="2756101"/>
            <a:ext cx="7945200" cy="191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tl" flip="none" tx="0" sx="100000" ty="0" sy="100000"/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</a:pPr>
            <a:r>
              <a:rPr lang="en-US"/>
              <a:t>Autómatas Finitos Determinísticos</a:t>
            </a:r>
            <a:br>
              <a:rPr lang="en-US" sz="2000"/>
            </a:br>
            <a:r>
              <a:rPr lang="en-US" sz="2488"/>
              <a:t>Ejemplo</a:t>
            </a:r>
            <a:endParaRPr sz="2088"/>
          </a:p>
        </p:txBody>
      </p:sp>
      <p:pic>
        <p:nvPicPr>
          <p:cNvPr id="208" name="Google Shape;20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0840" y="2137658"/>
            <a:ext cx="8242319" cy="3610921"/>
          </a:xfrm>
          <a:prstGeom prst="rect">
            <a:avLst/>
          </a:prstGeom>
          <a:noFill/>
          <a:ln>
            <a:noFill/>
          </a:ln>
          <a:effectLst>
            <a:outerShdw blurRad="50800" sx="1000" rotWithShape="0" algn="ctr" dist="50800" sy="1000">
              <a:srgbClr val="000000"/>
            </a:outerShdw>
          </a:effectLst>
        </p:spPr>
      </p:pic>
      <p:sp>
        <p:nvSpPr>
          <p:cNvPr id="209" name="Google Shape;209;p9"/>
          <p:cNvSpPr txBox="1"/>
          <p:nvPr/>
        </p:nvSpPr>
        <p:spPr>
          <a:xfrm>
            <a:off x="5086350" y="6057900"/>
            <a:ext cx="375776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3F5B0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¿Qué lenguaje aceptará este AFD?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2019-03-20T00:08:22Z</dcterms:created>
  <dc:creator>Karina Figueroa</dc:creator>
</cp:coreProperties>
</file>