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461" r:id="rId2"/>
    <p:sldId id="545" r:id="rId3"/>
    <p:sldId id="546" r:id="rId4"/>
    <p:sldId id="494" r:id="rId5"/>
    <p:sldId id="514" r:id="rId6"/>
    <p:sldId id="547" r:id="rId7"/>
    <p:sldId id="516" r:id="rId8"/>
    <p:sldId id="525" r:id="rId9"/>
    <p:sldId id="586" r:id="rId10"/>
    <p:sldId id="519" r:id="rId11"/>
    <p:sldId id="522" r:id="rId12"/>
    <p:sldId id="572" r:id="rId13"/>
    <p:sldId id="573" r:id="rId14"/>
    <p:sldId id="523" r:id="rId15"/>
    <p:sldId id="550" r:id="rId16"/>
    <p:sldId id="592" r:id="rId17"/>
    <p:sldId id="524" r:id="rId18"/>
    <p:sldId id="587" r:id="rId19"/>
    <p:sldId id="588" r:id="rId20"/>
    <p:sldId id="589" r:id="rId21"/>
    <p:sldId id="590" r:id="rId22"/>
    <p:sldId id="576" r:id="rId23"/>
    <p:sldId id="591" r:id="rId24"/>
    <p:sldId id="574" r:id="rId25"/>
    <p:sldId id="575" r:id="rId26"/>
    <p:sldId id="511" r:id="rId27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9">
          <p15:clr>
            <a:srgbClr val="A4A3A4"/>
          </p15:clr>
        </p15:guide>
        <p15:guide id="2" pos="35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5050"/>
    <a:srgbClr val="4A2C48"/>
    <a:srgbClr val="EE9B99"/>
    <a:srgbClr val="8F636E"/>
    <a:srgbClr val="592E0A"/>
    <a:srgbClr val="7DFFA8"/>
    <a:srgbClr val="1D5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8" autoAdjust="0"/>
    <p:restoredTop sz="92899" autoAdjust="0"/>
  </p:normalViewPr>
  <p:slideViewPr>
    <p:cSldViewPr snapToGrid="0" snapToObjects="1">
      <p:cViewPr varScale="1">
        <p:scale>
          <a:sx n="108" d="100"/>
          <a:sy n="108" d="100"/>
        </p:scale>
        <p:origin x="632" y="200"/>
      </p:cViewPr>
      <p:guideLst>
        <p:guide orient="horz" pos="2329"/>
        <p:guide pos="35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F2A68-E745-2A46-B43C-EBD98E32C9CB}" type="datetimeFigureOut">
              <a:rPr lang="es-ES_tradnl" smtClean="0"/>
              <a:pPr/>
              <a:t>5/5/23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BC055-1307-2146-A7EF-93ED8F33A693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7731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BC055-1307-2146-A7EF-93ED8F33A693}" type="slidenum">
              <a:rPr lang="es-ES_tradnl" smtClean="0"/>
              <a:pPr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7055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Remarcar que los estados representan la memoria en esta máquina.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BC055-1307-2146-A7EF-93ED8F33A693}" type="slidenum">
              <a:rPr lang="es-ES_tradnl" smtClean="0"/>
              <a:pPr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48036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Ver gráficamente el</a:t>
            </a:r>
            <a:r>
              <a:rPr lang="es-ES_tradnl" baseline="0" dirty="0"/>
              <a:t> no determinismo, lo que implica.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BC055-1307-2146-A7EF-93ED8F33A693}" type="slidenum">
              <a:rPr lang="es-ES_tradnl" smtClean="0"/>
              <a:pPr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5232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BC055-1307-2146-A7EF-93ED8F33A693}" type="slidenum">
              <a:rPr lang="es-ES_tradnl" smtClean="0"/>
              <a:pPr/>
              <a:t>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488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á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/>
              <a:t>Haga clic para modificar el estilo de subtítulo del patrón</a:t>
            </a:r>
            <a:endParaRPr kumimoji="0" lang="en-US"/>
          </a:p>
        </p:txBody>
      </p:sp>
      <p:sp>
        <p:nvSpPr>
          <p:cNvPr id="28" name="Marcador de fech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36925F0-8DE9-F145-A6A9-1FF41896CEB9}" type="datetime1">
              <a:rPr lang="es-AR" smtClean="0"/>
              <a:t>5/5/23</a:t>
            </a:fld>
            <a:endParaRPr lang="es-ES_tradnl"/>
          </a:p>
        </p:txBody>
      </p:sp>
      <p:sp>
        <p:nvSpPr>
          <p:cNvPr id="17" name="Marcador de pie de página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74DC-7771-BD43-B8EC-0BCF6C4189CB}" type="datetime1">
              <a:rPr lang="es-AR" smtClean="0"/>
              <a:t>5/5/23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314DB34-0B5E-B648-A354-440603A8A355}" type="datetime1">
              <a:rPr lang="es-AR" smtClean="0"/>
              <a:t>5/5/23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Rectá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0B57-F87E-3441-9069-07ABDBA67DE9}" type="datetime1">
              <a:rPr lang="es-AR" smtClean="0"/>
              <a:t>5/5/23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  <p:sp>
        <p:nvSpPr>
          <p:cNvPr id="7" name="Rectá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12" name="Marcador de fech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1453-5C44-F84B-9F46-2915F0AE8658}" type="datetime1">
              <a:rPr lang="es-AR" smtClean="0"/>
              <a:t>5/5/23</a:t>
            </a:fld>
            <a:endParaRPr lang="es-ES_tradnl"/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8" name="Marcador de fech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C8BEE5-FCCA-B047-9B67-0F2CF2976496}" type="datetime1">
              <a:rPr lang="es-AR" smtClean="0"/>
              <a:t>5/5/23</a:t>
            </a:fld>
            <a:endParaRPr lang="es-ES_tradnl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2" name="Marcador de pie de página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13" name="Marcador de conteni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10" name="Marcador de fech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2E05798-4973-8349-9830-3B5C9F679EF3}" type="datetime1">
              <a:rPr lang="es-AR" smtClean="0"/>
              <a:t>5/5/23</a:t>
            </a:fld>
            <a:endParaRPr lang="es-ES_tradnl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_tradnl"/>
          </a:p>
        </p:txBody>
      </p:sp>
      <p:sp>
        <p:nvSpPr>
          <p:cNvPr id="16" name="Marcador de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  <p:sp>
        <p:nvSpPr>
          <p:cNvPr id="15" name="Marcador de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8D2E-6896-2944-8ACB-D41C44C62858}" type="datetime1">
              <a:rPr lang="es-AR" smtClean="0"/>
              <a:t>5/5/23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17A61-0B15-6242-B9E3-74C9E19A6602}" type="datetime1">
              <a:rPr lang="es-AR" smtClean="0"/>
              <a:t>5/5/23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DBBD-ADD0-124F-BCA6-A472BEA8CA45}" type="datetime1">
              <a:rPr lang="es-AR" smtClean="0"/>
              <a:t>5/5/23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  <p:sp>
        <p:nvSpPr>
          <p:cNvPr id="8" name="Rectá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11" name="Rectá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Marcador de fech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8F6459A-AEFB-554F-ACAE-324CB47C1569}" type="datetime1">
              <a:rPr lang="es-AR" smtClean="0"/>
              <a:t>5/5/23</a:t>
            </a:fld>
            <a:endParaRPr lang="es-ES_tradnl"/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13" name="Marcador de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/>
              <a:t>Segundo nivel</a:t>
            </a:r>
          </a:p>
          <a:p>
            <a:pPr lvl="2" eaLnBrk="1" latinLnBrk="0" hangingPunct="1"/>
            <a:r>
              <a:rPr kumimoji="0" lang="es-ES_tradnl"/>
              <a:t>Tercer nivel</a:t>
            </a:r>
          </a:p>
          <a:p>
            <a:pPr lvl="3" eaLnBrk="1" latinLnBrk="0" hangingPunct="1"/>
            <a:r>
              <a:rPr kumimoji="0" lang="es-ES_tradnl"/>
              <a:t>Cuarto nivel</a:t>
            </a:r>
          </a:p>
          <a:p>
            <a:pPr lvl="4" eaLnBrk="1" latinLnBrk="0" hangingPunct="1"/>
            <a:r>
              <a:rPr kumimoji="0" lang="es-ES_tradnl"/>
              <a:t>Quinto nivel</a:t>
            </a:r>
            <a:endParaRPr kumimoji="0" lang="en-US"/>
          </a:p>
        </p:txBody>
      </p:sp>
      <p:sp>
        <p:nvSpPr>
          <p:cNvPr id="14" name="Marcador de fech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8D4AC23-42B2-F843-A4DE-175BC664A08C}" type="datetime1">
              <a:rPr lang="es-AR" smtClean="0"/>
              <a:t>5/5/23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7" name="Rectá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87685" y="360946"/>
            <a:ext cx="8451516" cy="1064442"/>
          </a:xfrm>
        </p:spPr>
        <p:txBody>
          <a:bodyPr>
            <a:normAutofit/>
          </a:bodyPr>
          <a:lstStyle/>
          <a:p>
            <a:r>
              <a:rPr lang="es-E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ANÁLISIS SINTÁCTICO</a:t>
            </a:r>
            <a:endParaRPr lang="es-ES_tradnl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62200" y="6110538"/>
            <a:ext cx="6705600" cy="685800"/>
          </a:xfrm>
        </p:spPr>
        <p:txBody>
          <a:bodyPr/>
          <a:lstStyle/>
          <a:p>
            <a:r>
              <a:rPr lang="es-ES_tradnl" dirty="0"/>
              <a:t>Universidad Nacional de San Luis</a:t>
            </a:r>
          </a:p>
          <a:p>
            <a:endParaRPr lang="es-ES_tradnl" dirty="0"/>
          </a:p>
        </p:txBody>
      </p:sp>
      <p:sp>
        <p:nvSpPr>
          <p:cNvPr id="5" name="Rectángulo 4"/>
          <p:cNvSpPr/>
          <p:nvPr/>
        </p:nvSpPr>
        <p:spPr>
          <a:xfrm>
            <a:off x="5715000" y="4064702"/>
            <a:ext cx="324074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s-ES_tradnl" sz="2000" dirty="0" err="1"/>
              <a:t>Aut</a:t>
            </a:r>
            <a:r>
              <a:rPr lang="es-ES" sz="2000" dirty="0" err="1"/>
              <a:t>ómatas</a:t>
            </a:r>
            <a:r>
              <a:rPr lang="es-ES" sz="2000" dirty="0"/>
              <a:t> y Lenguajes</a:t>
            </a:r>
            <a:endParaRPr lang="es-ES_tradnl" sz="2000" dirty="0"/>
          </a:p>
          <a:p>
            <a:pPr>
              <a:spcBef>
                <a:spcPts val="600"/>
              </a:spcBef>
              <a:defRPr/>
            </a:pPr>
            <a:r>
              <a:rPr lang="es-ES_tradnl" sz="2000" dirty="0"/>
              <a:t>Año 2023</a:t>
            </a:r>
          </a:p>
          <a:p>
            <a:pPr>
              <a:spcBef>
                <a:spcPts val="600"/>
              </a:spcBef>
              <a:defRPr/>
            </a:pPr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1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0299FEC-160B-D74C-BB9B-217E081E99AE}"/>
              </a:ext>
            </a:extLst>
          </p:cNvPr>
          <p:cNvSpPr txBox="1"/>
          <p:nvPr/>
        </p:nvSpPr>
        <p:spPr>
          <a:xfrm>
            <a:off x="216561" y="6071461"/>
            <a:ext cx="1621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Lic. en Cs. de la</a:t>
            </a:r>
          </a:p>
          <a:p>
            <a:r>
              <a:rPr lang="es-AR" dirty="0"/>
              <a:t>Computación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97E52F2-B4A1-7845-A6D9-E2E545F40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413" y="3757488"/>
            <a:ext cx="2192215" cy="12312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819" y="188259"/>
            <a:ext cx="8892181" cy="990600"/>
          </a:xfrm>
        </p:spPr>
        <p:txBody>
          <a:bodyPr>
            <a:normAutofit/>
          </a:bodyPr>
          <a:lstStyle/>
          <a:p>
            <a:r>
              <a:rPr lang="es-ES" dirty="0"/>
              <a:t>Analizador Sintáctico Top Down 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10</a:t>
            </a:fld>
            <a:endParaRPr lang="es-ES_tradnl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518" y="1715568"/>
            <a:ext cx="7480347" cy="453283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Analizador Sintáctico Top Down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11</a:t>
            </a:fld>
            <a:endParaRPr lang="es-ES_tradn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87DC84C-4121-B14A-868A-2D627BE40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970011"/>
            <a:ext cx="4307740" cy="830674"/>
          </a:xfrm>
          <a:prstGeom prst="rect">
            <a:avLst/>
          </a:prstGeom>
          <a:effectLst>
            <a:glow rad="190500">
              <a:schemeClr val="accent1">
                <a:alpha val="30000"/>
              </a:schemeClr>
            </a:glow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4B45C55-02ED-D04A-AAFA-DD57C2281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47" y="2064245"/>
            <a:ext cx="6756400" cy="37211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6C153B2-367D-614D-93B2-D9B04A030FCD}"/>
              </a:ext>
            </a:extLst>
          </p:cNvPr>
          <p:cNvSpPr txBox="1"/>
          <p:nvPr/>
        </p:nvSpPr>
        <p:spPr>
          <a:xfrm>
            <a:off x="783771" y="1664135"/>
            <a:ext cx="5355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dirty="0">
                <a:latin typeface="Bradley Hand" pitchFamily="2" charset="77"/>
                <a:cs typeface="Arial" panose="020B0604020202020204" pitchFamily="34" charset="0"/>
              </a:rPr>
              <a:t>¿Cómo se interpreta la función de transición?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12</a:t>
            </a:fld>
            <a:endParaRPr lang="es-ES_tradnl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84517"/>
            <a:ext cx="7838978" cy="353677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348" y="5660279"/>
            <a:ext cx="3492500" cy="39473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266700" y="5542129"/>
            <a:ext cx="4294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chemeClr val="bg2">
                    <a:lumMod val="75000"/>
                  </a:schemeClr>
                </a:solidFill>
                <a:latin typeface="Bradley Hand" pitchFamily="2" charset="77"/>
              </a:rPr>
              <a:t>Recordar que as</a:t>
            </a:r>
            <a:r>
              <a:rPr lang="es-ES" dirty="0">
                <a:solidFill>
                  <a:schemeClr val="bg2">
                    <a:lumMod val="75000"/>
                  </a:schemeClr>
                </a:solidFill>
                <a:latin typeface="Bradley Hand" pitchFamily="2" charset="77"/>
              </a:rPr>
              <a:t>í se define el Analizador </a:t>
            </a:r>
          </a:p>
          <a:p>
            <a:r>
              <a:rPr lang="es-ES" dirty="0">
                <a:solidFill>
                  <a:schemeClr val="bg2">
                    <a:lumMod val="75000"/>
                  </a:schemeClr>
                </a:solidFill>
                <a:latin typeface="Bradley Hand" pitchFamily="2" charset="77"/>
              </a:rPr>
              <a:t>Sintáctico Top-Down:</a:t>
            </a:r>
            <a:endParaRPr lang="es-ES_tradnl" dirty="0">
              <a:solidFill>
                <a:schemeClr val="bg2">
                  <a:lumMod val="75000"/>
                </a:schemeClr>
              </a:solidFill>
              <a:latin typeface="Bradley Han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7898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 (Cont.)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13</a:t>
            </a:fld>
            <a:endParaRPr lang="es-ES_tradnl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41" y="3614062"/>
            <a:ext cx="3249266" cy="251203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892" y="1813872"/>
            <a:ext cx="4831773" cy="44005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9892" y="2537016"/>
            <a:ext cx="3326871" cy="31158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6277" y="3058036"/>
            <a:ext cx="4480734" cy="283814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487" y="1676980"/>
            <a:ext cx="1567372" cy="120032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3719" y="315822"/>
            <a:ext cx="4307740" cy="830674"/>
          </a:xfrm>
          <a:prstGeom prst="rect">
            <a:avLst/>
          </a:prstGeom>
          <a:effectLst>
            <a:glow rad="190500">
              <a:schemeClr val="accent1">
                <a:alpha val="30000"/>
              </a:schemeClr>
            </a:glow>
          </a:effectLst>
        </p:spPr>
      </p:pic>
      <p:sp>
        <p:nvSpPr>
          <p:cNvPr id="14" name="CuadroTexto 13"/>
          <p:cNvSpPr txBox="1"/>
          <p:nvPr/>
        </p:nvSpPr>
        <p:spPr>
          <a:xfrm>
            <a:off x="266171" y="3174807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>
                <a:solidFill>
                  <a:schemeClr val="bg2"/>
                </a:solidFill>
                <a:latin typeface="Bradley Hand" pitchFamily="2" charset="77"/>
              </a:rPr>
              <a:t>Funci</a:t>
            </a:r>
            <a:r>
              <a:rPr lang="es-ES" dirty="0" err="1">
                <a:solidFill>
                  <a:schemeClr val="bg2"/>
                </a:solidFill>
                <a:latin typeface="Bradley Hand" pitchFamily="2" charset="77"/>
              </a:rPr>
              <a:t>ón</a:t>
            </a:r>
            <a:r>
              <a:rPr lang="es-ES" dirty="0">
                <a:solidFill>
                  <a:schemeClr val="bg2"/>
                </a:solidFill>
                <a:latin typeface="Bradley Hand" pitchFamily="2" charset="77"/>
              </a:rPr>
              <a:t> de transición:</a:t>
            </a:r>
            <a:endParaRPr lang="es-ES_tradnl" dirty="0">
              <a:solidFill>
                <a:schemeClr val="bg2"/>
              </a:solidFill>
              <a:latin typeface="Bradley Hand" pitchFamily="2" charset="77"/>
            </a:endParaRPr>
          </a:p>
        </p:txBody>
      </p:sp>
      <p:sp>
        <p:nvSpPr>
          <p:cNvPr id="4" name="Flecha en U 3">
            <a:extLst>
              <a:ext uri="{FF2B5EF4-FFF2-40B4-BE49-F238E27FC236}">
                <a16:creationId xmlns:a16="http://schemas.microsoft.com/office/drawing/2014/main" id="{AAAC8BC8-D54D-AA4A-B140-20211F706D46}"/>
              </a:ext>
            </a:extLst>
          </p:cNvPr>
          <p:cNvSpPr/>
          <p:nvPr/>
        </p:nvSpPr>
        <p:spPr>
          <a:xfrm rot="5400000">
            <a:off x="2566959" y="3572001"/>
            <a:ext cx="470992" cy="102616"/>
          </a:xfrm>
          <a:prstGeom prst="uturnArrow">
            <a:avLst/>
          </a:prstGeom>
          <a:effectLst>
            <a:glow rad="127000">
              <a:schemeClr val="accent2"/>
            </a:glow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D7A073F-7212-5E4F-920E-7CBFDFAC5547}"/>
              </a:ext>
            </a:extLst>
          </p:cNvPr>
          <p:cNvSpPr txBox="1"/>
          <p:nvPr/>
        </p:nvSpPr>
        <p:spPr>
          <a:xfrm>
            <a:off x="6348354" y="5686043"/>
            <a:ext cx="2716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>
                <a:solidFill>
                  <a:schemeClr val="bg2"/>
                </a:solidFill>
              </a:rPr>
              <a:t>Parser izquierdo = 1,2,3,5,4</a:t>
            </a:r>
          </a:p>
        </p:txBody>
      </p:sp>
      <p:sp>
        <p:nvSpPr>
          <p:cNvPr id="17" name="Flecha curvada hacia arriba 16">
            <a:extLst>
              <a:ext uri="{FF2B5EF4-FFF2-40B4-BE49-F238E27FC236}">
                <a16:creationId xmlns:a16="http://schemas.microsoft.com/office/drawing/2014/main" id="{9FEB8567-A6B2-0542-8591-0957705E3A9D}"/>
              </a:ext>
            </a:extLst>
          </p:cNvPr>
          <p:cNvSpPr/>
          <p:nvPr/>
        </p:nvSpPr>
        <p:spPr>
          <a:xfrm rot="5400000">
            <a:off x="2798220" y="5000127"/>
            <a:ext cx="2113066" cy="663048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BF438F8-3711-0B40-A4D4-ACB676D5FC0F}"/>
              </a:ext>
            </a:extLst>
          </p:cNvPr>
          <p:cNvSpPr txBox="1"/>
          <p:nvPr/>
        </p:nvSpPr>
        <p:spPr>
          <a:xfrm>
            <a:off x="4186277" y="6126100"/>
            <a:ext cx="3190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>
                <a:latin typeface="Bradley Hand" pitchFamily="2" charset="77"/>
              </a:rPr>
              <a:t>Este proceso se suele llamar parseo</a:t>
            </a:r>
          </a:p>
        </p:txBody>
      </p:sp>
    </p:spTree>
    <p:extLst>
      <p:ext uri="{BB962C8B-B14F-4D97-AF65-F5344CB8AC3E}">
        <p14:creationId xmlns:p14="http://schemas.microsoft.com/office/powerpoint/2010/main" val="208382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 (Cont.)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14</a:t>
            </a:fld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961292" y="1711295"/>
            <a:ext cx="2250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i="1" dirty="0" err="1">
                <a:solidFill>
                  <a:srgbClr val="FF0000"/>
                </a:solidFill>
                <a:latin typeface="Bradley Hand" pitchFamily="2" charset="77"/>
              </a:rPr>
              <a:t>Conclusi</a:t>
            </a:r>
            <a:r>
              <a:rPr lang="es-ES" sz="2800" i="1" dirty="0" err="1">
                <a:solidFill>
                  <a:srgbClr val="FF0000"/>
                </a:solidFill>
                <a:latin typeface="Bradley Hand" pitchFamily="2" charset="77"/>
              </a:rPr>
              <a:t>ón</a:t>
            </a:r>
            <a:r>
              <a:rPr lang="es-ES" sz="2800" i="1" dirty="0">
                <a:solidFill>
                  <a:srgbClr val="FF0000"/>
                </a:solidFill>
                <a:latin typeface="Bradley Hand" pitchFamily="2" charset="77"/>
              </a:rPr>
              <a:t>:</a:t>
            </a:r>
            <a:endParaRPr lang="es-ES_tradnl" sz="2800" i="1" dirty="0">
              <a:solidFill>
                <a:srgbClr val="FF0000"/>
              </a:solidFill>
              <a:latin typeface="Bradley Hand" pitchFamily="2" charset="77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677478"/>
            <a:ext cx="8128000" cy="29083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3025" y="107577"/>
            <a:ext cx="8153400" cy="990600"/>
          </a:xfrm>
        </p:spPr>
        <p:txBody>
          <a:bodyPr/>
          <a:lstStyle/>
          <a:p>
            <a:r>
              <a:rPr lang="es-ES_tradnl" dirty="0"/>
              <a:t>Importante!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15</a:t>
            </a:fld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326160"/>
            <a:ext cx="7658417" cy="28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59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F67B93-13BE-9343-B32F-3011AB5E1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Ejercicio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6229F7D-2AD2-CF45-B533-6EFCA5FAF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16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DD21E89-D6D4-E24D-AA37-FCDC765B01F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AR" dirty="0">
                <a:latin typeface="Bradley Hand" pitchFamily="2" charset="77"/>
              </a:rPr>
              <a:t>Conastruya un analizador sintáctico Top-Down para la siguiente grmática:</a:t>
            </a:r>
          </a:p>
          <a:p>
            <a:pPr marL="0" indent="0">
              <a:buSzPct val="70000"/>
              <a:buNone/>
            </a:pPr>
            <a:r>
              <a:rPr lang="es-ES_tradnl" sz="2800" dirty="0"/>
              <a:t>		1- S </a:t>
            </a:r>
            <a:r>
              <a:rPr lang="es-ES_tradnl" sz="2800" dirty="0">
                <a:sym typeface="Wingdings" pitchFamily="2" charset="2"/>
              </a:rPr>
              <a:t></a:t>
            </a:r>
            <a:r>
              <a:rPr lang="es-AR" sz="2800" dirty="0"/>
              <a:t> </a:t>
            </a:r>
            <a:r>
              <a:rPr lang="es-ES_tradnl" sz="2800" dirty="0" err="1"/>
              <a:t>aSa</a:t>
            </a:r>
            <a:r>
              <a:rPr lang="es-ES_tradnl" sz="2800" dirty="0"/>
              <a:t> </a:t>
            </a:r>
          </a:p>
          <a:p>
            <a:pPr marL="0" indent="0">
              <a:buSzPct val="70000"/>
              <a:buNone/>
            </a:pPr>
            <a:r>
              <a:rPr lang="es-ES_tradnl" sz="2800" dirty="0"/>
              <a:t>		2- S </a:t>
            </a:r>
            <a:r>
              <a:rPr lang="es-ES_tradnl" sz="2800" dirty="0">
                <a:sym typeface="Wingdings" pitchFamily="2" charset="2"/>
              </a:rPr>
              <a:t> </a:t>
            </a:r>
            <a:r>
              <a:rPr lang="es-ES_tradnl" sz="2800" dirty="0" err="1"/>
              <a:t>aAa</a:t>
            </a:r>
            <a:endParaRPr lang="es-ES_tradnl" sz="2800" dirty="0"/>
          </a:p>
          <a:p>
            <a:pPr marL="0" indent="0">
              <a:buSzPct val="70000"/>
              <a:buNone/>
            </a:pPr>
            <a:r>
              <a:rPr lang="es-ES_tradnl" sz="2800" dirty="0"/>
              <a:t>		3- A </a:t>
            </a:r>
            <a:r>
              <a:rPr lang="es-ES_tradnl" sz="2800" dirty="0">
                <a:sym typeface="Wingdings" pitchFamily="2" charset="2"/>
              </a:rPr>
              <a:t></a:t>
            </a:r>
            <a:r>
              <a:rPr lang="es-AR" sz="2800" dirty="0"/>
              <a:t> </a:t>
            </a:r>
            <a:r>
              <a:rPr lang="es-ES_tradnl" sz="2800" dirty="0" err="1"/>
              <a:t>bBb</a:t>
            </a:r>
            <a:endParaRPr lang="es-ES_tradnl" sz="2800" dirty="0"/>
          </a:p>
          <a:p>
            <a:pPr marL="0" indent="0">
              <a:buSzPct val="70000"/>
              <a:buNone/>
            </a:pPr>
            <a:r>
              <a:rPr lang="es-ES_tradnl" sz="2800" dirty="0"/>
              <a:t>		4- B </a:t>
            </a:r>
            <a:r>
              <a:rPr lang="es-ES_tradnl" sz="2800" dirty="0">
                <a:sym typeface="Wingdings" pitchFamily="2" charset="2"/>
              </a:rPr>
              <a:t></a:t>
            </a:r>
            <a:r>
              <a:rPr lang="es-ES" sz="2800" dirty="0">
                <a:sym typeface="Symbol" pitchFamily="2" charset="2"/>
              </a:rPr>
              <a:t> </a:t>
            </a:r>
            <a:r>
              <a:rPr lang="es-ES" sz="2800" dirty="0" err="1">
                <a:sym typeface="Symbol" pitchFamily="2" charset="2"/>
              </a:rPr>
              <a:t>bBb</a:t>
            </a:r>
            <a:endParaRPr lang="es-AR" sz="2800" dirty="0">
              <a:sym typeface="Symbol" pitchFamily="2" charset="2"/>
            </a:endParaRPr>
          </a:p>
          <a:p>
            <a:pPr marL="0" indent="0">
              <a:buSzPct val="70000"/>
              <a:buNone/>
            </a:pPr>
            <a:r>
              <a:rPr lang="es-AR" sz="2800" dirty="0">
                <a:sym typeface="Symbol" pitchFamily="2" charset="2"/>
              </a:rPr>
              <a:t>		5- </a:t>
            </a:r>
            <a:r>
              <a:rPr lang="es-ES_tradnl" sz="2800" dirty="0"/>
              <a:t>B </a:t>
            </a:r>
            <a:r>
              <a:rPr lang="es-ES_tradnl" sz="2800" dirty="0">
                <a:sym typeface="Wingdings" pitchFamily="2" charset="2"/>
              </a:rPr>
              <a:t></a:t>
            </a:r>
            <a:r>
              <a:rPr lang="es-ES" sz="2800" dirty="0">
                <a:sym typeface="Symbol" pitchFamily="2" charset="2"/>
              </a:rPr>
              <a:t> </a:t>
            </a:r>
            <a:r>
              <a:rPr lang="es-AR" sz="2800" dirty="0">
                <a:sym typeface="Symbol" pitchFamily="2" charset="2"/>
              </a:rPr>
              <a:t>c</a:t>
            </a:r>
          </a:p>
          <a:p>
            <a:pPr marL="0" indent="0">
              <a:buSzPct val="70000"/>
              <a:buNone/>
            </a:pPr>
            <a:endParaRPr lang="es-AR" sz="2800" dirty="0">
              <a:solidFill>
                <a:srgbClr val="00B050"/>
              </a:solidFill>
              <a:latin typeface="Bradley Hand" pitchFamily="2" charset="77"/>
              <a:sym typeface="Symbol" pitchFamily="2" charset="2"/>
            </a:endParaRPr>
          </a:p>
          <a:p>
            <a:pPr marL="0" indent="0">
              <a:buSzPct val="70000"/>
              <a:buNone/>
            </a:pPr>
            <a:r>
              <a:rPr lang="es-AR" sz="2800" dirty="0">
                <a:solidFill>
                  <a:srgbClr val="00B050"/>
                </a:solidFill>
                <a:latin typeface="Bradley Hand" pitchFamily="2" charset="77"/>
                <a:sym typeface="Symbol" pitchFamily="2" charset="2"/>
              </a:rPr>
              <a:t>Luego parsee una cadena elegida por Ud.</a:t>
            </a:r>
            <a:endParaRPr lang="es-AR" dirty="0">
              <a:solidFill>
                <a:srgbClr val="00B050"/>
              </a:solidFill>
              <a:latin typeface="Bradley Hand" pitchFamily="2" charset="77"/>
            </a:endParaRPr>
          </a:p>
          <a:p>
            <a:pPr marL="0" indent="0">
              <a:buNone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16109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Analizador Sint</a:t>
            </a:r>
            <a:r>
              <a:rPr lang="es-ES" dirty="0" err="1"/>
              <a:t>áctico</a:t>
            </a:r>
            <a:r>
              <a:rPr lang="es-ES" dirty="0"/>
              <a:t> </a:t>
            </a:r>
            <a:r>
              <a:rPr lang="es-ES" dirty="0" err="1"/>
              <a:t>Bottom</a:t>
            </a:r>
            <a:r>
              <a:rPr lang="es-ES" dirty="0"/>
              <a:t> Up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17</a:t>
            </a:fld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98" y="2758878"/>
            <a:ext cx="7886700" cy="28067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12648" y="1989437"/>
            <a:ext cx="82429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200" dirty="0">
                <a:latin typeface="Bradley Hand" pitchFamily="2" charset="77"/>
              </a:rPr>
              <a:t>Antes de dar la </a:t>
            </a:r>
            <a:r>
              <a:rPr lang="es-ES_tradnl" sz="2200" dirty="0" err="1">
                <a:latin typeface="Bradley Hand" pitchFamily="2" charset="77"/>
              </a:rPr>
              <a:t>definici</a:t>
            </a:r>
            <a:r>
              <a:rPr lang="es-ES" sz="2200" dirty="0" err="1">
                <a:latin typeface="Bradley Hand" pitchFamily="2" charset="77"/>
              </a:rPr>
              <a:t>ón</a:t>
            </a:r>
            <a:r>
              <a:rPr lang="es-ES" sz="2200" dirty="0">
                <a:latin typeface="Bradley Hand" pitchFamily="2" charset="77"/>
              </a:rPr>
              <a:t> del Analizador Sintáctico </a:t>
            </a:r>
            <a:r>
              <a:rPr lang="es-ES" sz="2200" dirty="0" err="1">
                <a:latin typeface="Bradley Hand" pitchFamily="2" charset="77"/>
              </a:rPr>
              <a:t>Bottom</a:t>
            </a:r>
            <a:r>
              <a:rPr lang="es-ES" sz="2200" dirty="0">
                <a:latin typeface="Bradley Hand" pitchFamily="2" charset="77"/>
              </a:rPr>
              <a:t> up, </a:t>
            </a:r>
          </a:p>
          <a:p>
            <a:r>
              <a:rPr lang="es-ES" sz="2200" dirty="0">
                <a:latin typeface="Bradley Hand" pitchFamily="2" charset="77"/>
              </a:rPr>
              <a:t>veamos:</a:t>
            </a:r>
            <a:endParaRPr lang="es-ES_tradnl" sz="2200" dirty="0">
              <a:latin typeface="Bradley Hand" pitchFamily="2" charset="77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34FA57-CB04-4C48-A03F-F16F4752DC0F}"/>
              </a:ext>
            </a:extLst>
          </p:cNvPr>
          <p:cNvSpPr txBox="1"/>
          <p:nvPr/>
        </p:nvSpPr>
        <p:spPr>
          <a:xfrm>
            <a:off x="991861" y="5565578"/>
            <a:ext cx="7394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dirty="0">
                <a:solidFill>
                  <a:srgbClr val="7D5050"/>
                </a:solidFill>
                <a:latin typeface="Bradley Hand" pitchFamily="2" charset="77"/>
              </a:rPr>
              <a:t>Porque veremos que será necesario reemplazar cadenas en la pila.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Analizador Sint</a:t>
            </a:r>
            <a:r>
              <a:rPr lang="es-ES" dirty="0" err="1"/>
              <a:t>áctico</a:t>
            </a:r>
            <a:r>
              <a:rPr lang="es-ES" dirty="0"/>
              <a:t> </a:t>
            </a:r>
            <a:r>
              <a:rPr lang="es-ES" dirty="0" err="1"/>
              <a:t>Bottom</a:t>
            </a:r>
            <a:r>
              <a:rPr lang="es-ES" dirty="0"/>
              <a:t> Up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18</a:t>
            </a:fld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b="1" dirty="0" err="1">
                <a:latin typeface="Bradley Hand" pitchFamily="2" charset="77"/>
              </a:rPr>
              <a:t>Definici</a:t>
            </a:r>
            <a:r>
              <a:rPr lang="es-ES" b="1" dirty="0" err="1">
                <a:latin typeface="Bradley Hand" pitchFamily="2" charset="77"/>
              </a:rPr>
              <a:t>ón</a:t>
            </a:r>
            <a:r>
              <a:rPr lang="es-ES" b="1" dirty="0">
                <a:latin typeface="Bradley Hand" pitchFamily="2" charset="77"/>
              </a:rPr>
              <a:t>:</a:t>
            </a:r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249" y="2070230"/>
            <a:ext cx="6978434" cy="153419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249" y="3604420"/>
            <a:ext cx="6021167" cy="11495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015" y="4981114"/>
            <a:ext cx="6422786" cy="1387134"/>
          </a:xfrm>
          <a:prstGeom prst="rect">
            <a:avLst/>
          </a:prstGeom>
          <a:effectLst>
            <a:outerShdw blurRad="177800" dir="540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848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Analizador Sint</a:t>
            </a:r>
            <a:r>
              <a:rPr lang="es-ES" dirty="0" err="1"/>
              <a:t>áctico</a:t>
            </a:r>
            <a:r>
              <a:rPr lang="es-ES" dirty="0"/>
              <a:t> </a:t>
            </a:r>
            <a:r>
              <a:rPr lang="es-ES" dirty="0" err="1"/>
              <a:t>Bottom</a:t>
            </a:r>
            <a:r>
              <a:rPr lang="es-ES" dirty="0"/>
              <a:t> Up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19</a:t>
            </a:fld>
            <a:endParaRPr lang="es-ES_tradn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6CEA60D-80D9-FF47-9D4B-1F6579C27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569" y="2485902"/>
            <a:ext cx="7876861" cy="362989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6410F636-6473-E049-9E57-D07ACBADB4E0}"/>
              </a:ext>
            </a:extLst>
          </p:cNvPr>
          <p:cNvSpPr txBox="1"/>
          <p:nvPr/>
        </p:nvSpPr>
        <p:spPr>
          <a:xfrm>
            <a:off x="831273" y="1789370"/>
            <a:ext cx="57374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200" dirty="0">
                <a:latin typeface="Bradley Hand" pitchFamily="2" charset="77"/>
                <a:cs typeface="Arial" panose="020B0604020202020204" pitchFamily="34" charset="0"/>
              </a:rPr>
              <a:t>¿Cómo se interpreta la función de transición?</a:t>
            </a:r>
          </a:p>
        </p:txBody>
      </p:sp>
    </p:spTree>
    <p:extLst>
      <p:ext uri="{BB962C8B-B14F-4D97-AF65-F5344CB8AC3E}">
        <p14:creationId xmlns:p14="http://schemas.microsoft.com/office/powerpoint/2010/main" val="1003130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7799" y="228600"/>
            <a:ext cx="8153400" cy="990600"/>
          </a:xfrm>
        </p:spPr>
        <p:txBody>
          <a:bodyPr>
            <a:normAutofit/>
          </a:bodyPr>
          <a:lstStyle/>
          <a:p>
            <a:r>
              <a:rPr lang="es-ES_tradnl" dirty="0" err="1"/>
              <a:t>Definici</a:t>
            </a:r>
            <a:r>
              <a:rPr lang="es-ES" dirty="0" err="1"/>
              <a:t>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266700" y="1933831"/>
            <a:ext cx="4305300" cy="4525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sz="2400" dirty="0">
                <a:solidFill>
                  <a:srgbClr val="4A2C48"/>
                </a:solidFill>
                <a:latin typeface="Bradley Hand" pitchFamily="2" charset="77"/>
              </a:rPr>
              <a:t>Es el proceso a </a:t>
            </a:r>
            <a:r>
              <a:rPr lang="es-ES_tradnl" sz="2400" dirty="0" err="1">
                <a:solidFill>
                  <a:srgbClr val="4A2C48"/>
                </a:solidFill>
                <a:latin typeface="Bradley Hand" pitchFamily="2" charset="77"/>
              </a:rPr>
              <a:t>trav</a:t>
            </a:r>
            <a:r>
              <a:rPr lang="es-ES" sz="2400" dirty="0" err="1">
                <a:solidFill>
                  <a:srgbClr val="4A2C48"/>
                </a:solidFill>
                <a:latin typeface="Bradley Hand" pitchFamily="2" charset="77"/>
              </a:rPr>
              <a:t>és</a:t>
            </a:r>
            <a:r>
              <a:rPr lang="es-ES" sz="2400" dirty="0">
                <a:solidFill>
                  <a:srgbClr val="4A2C48"/>
                </a:solidFill>
                <a:latin typeface="Bradley Hand" pitchFamily="2" charset="77"/>
              </a:rPr>
              <a:t> del cual se construye el Árbol de Derivación, para una cadena dada (por ejemplo un programa fuente C, Java, etc.), utilizando el conjunto de producciones o reglas de una gramática G.</a:t>
            </a:r>
          </a:p>
          <a:p>
            <a:pPr marL="0" indent="0">
              <a:buNone/>
            </a:pPr>
            <a:r>
              <a:rPr lang="es-ES_tradnl" sz="2400" dirty="0">
                <a:latin typeface="Bradley Hand" pitchFamily="2" charset="77"/>
              </a:rPr>
              <a:t>Por </a:t>
            </a:r>
            <a:r>
              <a:rPr lang="es-ES_tradnl" sz="2400" dirty="0" err="1">
                <a:latin typeface="Bradley Hand" pitchFamily="2" charset="77"/>
              </a:rPr>
              <a:t>extensi</a:t>
            </a:r>
            <a:r>
              <a:rPr lang="es-ES" sz="2400" dirty="0" err="1">
                <a:latin typeface="Bradley Hand" pitchFamily="2" charset="77"/>
              </a:rPr>
              <a:t>ó</a:t>
            </a:r>
            <a:r>
              <a:rPr lang="es-ES_tradnl" sz="2400" dirty="0">
                <a:latin typeface="Bradley Hand" pitchFamily="2" charset="77"/>
              </a:rPr>
              <a:t>n, definiremos como analizador </a:t>
            </a:r>
            <a:r>
              <a:rPr lang="es-ES_tradnl" sz="2400" dirty="0" err="1">
                <a:latin typeface="Bradley Hand" pitchFamily="2" charset="77"/>
              </a:rPr>
              <a:t>sint</a:t>
            </a:r>
            <a:r>
              <a:rPr lang="es-ES" sz="2400" dirty="0">
                <a:latin typeface="Bradley Hand" pitchFamily="2" charset="77"/>
              </a:rPr>
              <a:t>á</a:t>
            </a:r>
            <a:r>
              <a:rPr lang="es-ES_tradnl" sz="2400" dirty="0" err="1">
                <a:latin typeface="Bradley Hand" pitchFamily="2" charset="77"/>
              </a:rPr>
              <a:t>ctico</a:t>
            </a:r>
            <a:r>
              <a:rPr lang="es-ES_tradnl" sz="2400" dirty="0">
                <a:latin typeface="Bradley Hand" pitchFamily="2" charset="77"/>
              </a:rPr>
              <a:t> o </a:t>
            </a:r>
            <a:r>
              <a:rPr lang="es-ES_tradnl" sz="2400" dirty="0" err="1">
                <a:latin typeface="Bradley Hand" pitchFamily="2" charset="77"/>
              </a:rPr>
              <a:t>parser</a:t>
            </a:r>
            <a:r>
              <a:rPr lang="es-ES_tradnl" sz="2400" dirty="0">
                <a:latin typeface="Bradley Hand" pitchFamily="2" charset="77"/>
              </a:rPr>
              <a:t>, al procedimiento encargado de realizar el </a:t>
            </a:r>
            <a:r>
              <a:rPr lang="es-ES_tradnl" sz="2400" dirty="0" err="1">
                <a:latin typeface="Bradley Hand" pitchFamily="2" charset="77"/>
              </a:rPr>
              <a:t>an</a:t>
            </a:r>
            <a:r>
              <a:rPr lang="es-ES" sz="2400" dirty="0">
                <a:latin typeface="Bradley Hand" pitchFamily="2" charset="77"/>
              </a:rPr>
              <a:t>á</a:t>
            </a:r>
            <a:r>
              <a:rPr lang="es-ES_tradnl" sz="2400" dirty="0">
                <a:latin typeface="Bradley Hand" pitchFamily="2" charset="77"/>
              </a:rPr>
              <a:t>lisis </a:t>
            </a:r>
            <a:r>
              <a:rPr lang="es-ES_tradnl" sz="2400" dirty="0" err="1">
                <a:latin typeface="Bradley Hand" pitchFamily="2" charset="77"/>
              </a:rPr>
              <a:t>sint</a:t>
            </a:r>
            <a:r>
              <a:rPr lang="es-ES" sz="2400" dirty="0">
                <a:latin typeface="Bradley Hand" pitchFamily="2" charset="77"/>
              </a:rPr>
              <a:t>á</a:t>
            </a:r>
            <a:r>
              <a:rPr lang="es-ES_tradnl" sz="2400" dirty="0" err="1">
                <a:latin typeface="Bradley Hand" pitchFamily="2" charset="77"/>
              </a:rPr>
              <a:t>ctico</a:t>
            </a:r>
            <a:r>
              <a:rPr lang="es-ES_tradnl" sz="2400" dirty="0">
                <a:latin typeface="Bradley Hand" pitchFamily="2" charset="77"/>
              </a:rPr>
              <a:t> o </a:t>
            </a:r>
            <a:r>
              <a:rPr lang="es-ES_tradnl" sz="2400" dirty="0" err="1">
                <a:latin typeface="Bradley Hand" pitchFamily="2" charset="77"/>
              </a:rPr>
              <a:t>parsing</a:t>
            </a:r>
            <a:r>
              <a:rPr lang="es-ES_tradnl" sz="2400" dirty="0">
                <a:latin typeface="Bradley Hand" pitchFamily="2" charset="77"/>
              </a:rPr>
              <a:t>.</a:t>
            </a:r>
          </a:p>
          <a:p>
            <a:pPr marL="0" indent="0">
              <a:buNone/>
            </a:pPr>
            <a:r>
              <a:rPr lang="es-ES_tradnl" sz="2400" dirty="0">
                <a:latin typeface="Bradley Hand" pitchFamily="2" charset="77"/>
              </a:rPr>
              <a:t>Veremos 2 t</a:t>
            </a:r>
            <a:r>
              <a:rPr lang="es-ES" sz="2400" dirty="0" err="1">
                <a:latin typeface="Bradley Hand" pitchFamily="2" charset="77"/>
              </a:rPr>
              <a:t>écnicas</a:t>
            </a:r>
            <a:r>
              <a:rPr lang="es-ES" sz="2400" dirty="0">
                <a:latin typeface="Bradley Hand" pitchFamily="2" charset="77"/>
              </a:rPr>
              <a:t>: </a:t>
            </a:r>
            <a:r>
              <a:rPr lang="es-ES" sz="2400" b="1" i="1" dirty="0">
                <a:solidFill>
                  <a:srgbClr val="4A2C48"/>
                </a:solidFill>
                <a:latin typeface="Bradley Hand" pitchFamily="2" charset="77"/>
              </a:rPr>
              <a:t>Top Down </a:t>
            </a:r>
            <a:r>
              <a:rPr lang="es-ES" sz="2400" b="1" i="1" dirty="0">
                <a:latin typeface="Bradley Hand" pitchFamily="2" charset="77"/>
              </a:rPr>
              <a:t>y</a:t>
            </a:r>
            <a:r>
              <a:rPr lang="es-ES" sz="2400" b="1" i="1" dirty="0">
                <a:solidFill>
                  <a:srgbClr val="4A2C48"/>
                </a:solidFill>
                <a:latin typeface="Bradley Hand" pitchFamily="2" charset="77"/>
              </a:rPr>
              <a:t> </a:t>
            </a:r>
            <a:r>
              <a:rPr lang="es-ES" sz="2400" b="1" i="1" dirty="0" err="1">
                <a:solidFill>
                  <a:srgbClr val="4A2C48"/>
                </a:solidFill>
                <a:latin typeface="Bradley Hand" pitchFamily="2" charset="77"/>
              </a:rPr>
              <a:t>Bottom</a:t>
            </a:r>
            <a:r>
              <a:rPr lang="es-ES" sz="2400" b="1" i="1" dirty="0">
                <a:solidFill>
                  <a:srgbClr val="4A2C48"/>
                </a:solidFill>
                <a:latin typeface="Bradley Hand" pitchFamily="2" charset="77"/>
              </a:rPr>
              <a:t> Up</a:t>
            </a:r>
            <a:endParaRPr lang="es-ES" sz="2400" b="1" dirty="0">
              <a:solidFill>
                <a:srgbClr val="4A2C48"/>
              </a:solidFill>
              <a:latin typeface="Bradley Hand" pitchFamily="2" charset="77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2</a:t>
            </a:fld>
            <a:endParaRPr lang="es-ES_tradnl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4499" y="2129908"/>
            <a:ext cx="3450734" cy="3850761"/>
          </a:xfrm>
          <a:prstGeom prst="rect">
            <a:avLst/>
          </a:prstGeom>
          <a:effectLst>
            <a:glow rad="127000">
              <a:srgbClr val="8F636E"/>
            </a:glow>
          </a:effectLst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A3E890B5-423C-644B-9B2D-47628E9D5B9E}"/>
              </a:ext>
            </a:extLst>
          </p:cNvPr>
          <p:cNvSpPr/>
          <p:nvPr/>
        </p:nvSpPr>
        <p:spPr>
          <a:xfrm>
            <a:off x="5362964" y="3030471"/>
            <a:ext cx="1031858" cy="3985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30000" dir="60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0258F1C-9B07-D34C-9F2E-1B4AEA6E5382}"/>
              </a:ext>
            </a:extLst>
          </p:cNvPr>
          <p:cNvGrpSpPr/>
          <p:nvPr/>
        </p:nvGrpSpPr>
        <p:grpSpPr>
          <a:xfrm>
            <a:off x="5268457" y="2824831"/>
            <a:ext cx="1283908" cy="738555"/>
            <a:chOff x="6517236" y="468683"/>
            <a:chExt cx="1283908" cy="738555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9B090779-D592-0942-B15B-3C534FE49D5F}"/>
                </a:ext>
              </a:extLst>
            </p:cNvPr>
            <p:cNvSpPr/>
            <p:nvPr/>
          </p:nvSpPr>
          <p:spPr>
            <a:xfrm>
              <a:off x="6535051" y="468683"/>
              <a:ext cx="1266093" cy="73855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9663A078-5126-CC4D-B465-385C8B1EF4E7}"/>
                </a:ext>
              </a:extLst>
            </p:cNvPr>
            <p:cNvSpPr txBox="1"/>
            <p:nvPr/>
          </p:nvSpPr>
          <p:spPr>
            <a:xfrm>
              <a:off x="6517236" y="551920"/>
              <a:ext cx="12770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1600" b="1" dirty="0">
                  <a:solidFill>
                    <a:srgbClr val="4A2C48"/>
                  </a:solidFill>
                </a:rPr>
                <a:t>Analizador</a:t>
              </a:r>
            </a:p>
            <a:p>
              <a:r>
                <a:rPr lang="es-AR" sz="1600" b="1" dirty="0">
                  <a:solidFill>
                    <a:srgbClr val="4A2C48"/>
                  </a:solidFill>
                </a:rPr>
                <a:t>lexicográfico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1069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20</a:t>
            </a:fld>
            <a:endParaRPr lang="es-ES_tradnl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33425" y="1720850"/>
            <a:ext cx="791210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802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 (Cont.)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21</a:t>
            </a:fld>
            <a:endParaRPr lang="es-ES_tradnl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42950" y="3043874"/>
            <a:ext cx="3149600" cy="3556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5976" y="3368742"/>
            <a:ext cx="1891554" cy="144859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6826" y="1652621"/>
            <a:ext cx="6718300" cy="12827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65955" y="2006751"/>
            <a:ext cx="108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Recordar:</a:t>
            </a:r>
          </a:p>
        </p:txBody>
      </p:sp>
    </p:spTree>
    <p:extLst>
      <p:ext uri="{BB962C8B-B14F-4D97-AF65-F5344CB8AC3E}">
        <p14:creationId xmlns:p14="http://schemas.microsoft.com/office/powerpoint/2010/main" val="4846604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Funcionamiento AS </a:t>
            </a:r>
            <a:r>
              <a:rPr lang="es-ES" dirty="0" err="1"/>
              <a:t>Bottom</a:t>
            </a:r>
            <a:r>
              <a:rPr lang="es-ES" dirty="0"/>
              <a:t> Up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22</a:t>
            </a:fld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s-ES" sz="2400" dirty="0">
                <a:latin typeface="Bradley Hand" pitchFamily="2" charset="77"/>
              </a:rPr>
              <a:t>¿Cómo funciona el analizador que acabamos de construir?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48" y="2654300"/>
            <a:ext cx="8178800" cy="1727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" y="4635328"/>
            <a:ext cx="8229600" cy="1714500"/>
          </a:xfrm>
          <a:prstGeom prst="rect">
            <a:avLst/>
          </a:prstGeom>
          <a:effectLst>
            <a:glow rad="127000">
              <a:schemeClr val="accent1">
                <a:alpha val="18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023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 (</a:t>
            </a:r>
            <a:r>
              <a:rPr lang="es-ES_tradnl" dirty="0" err="1"/>
              <a:t>Cont</a:t>
            </a:r>
            <a:r>
              <a:rPr lang="es-ES_tradnl" dirty="0"/>
              <a:t>)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23</a:t>
            </a:fld>
            <a:endParaRPr lang="es-ES_tradnl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418" y="4967775"/>
            <a:ext cx="1891554" cy="144859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477" y="1631917"/>
            <a:ext cx="3326871" cy="311580"/>
          </a:xfrm>
          <a:prstGeom prst="rect">
            <a:avLst/>
          </a:prstGeom>
        </p:spPr>
      </p:pic>
      <p:pic>
        <p:nvPicPr>
          <p:cNvPr id="12" name="Marcador de contenido 11"/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233971" y="1955117"/>
            <a:ext cx="6871164" cy="2802070"/>
          </a:xfrm>
          <a:prstGeom prst="rect">
            <a:avLst/>
          </a:prstGeom>
        </p:spPr>
      </p:pic>
      <p:pic>
        <p:nvPicPr>
          <p:cNvPr id="8" name="Marcador de contenido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2445" y="600205"/>
            <a:ext cx="1891555" cy="2135627"/>
          </a:xfrm>
          <a:prstGeom prst="rect">
            <a:avLst/>
          </a:prstGeom>
          <a:effectLst>
            <a:outerShdw blurRad="50800" dist="38100" dir="8100000" algn="ctr" rotWithShape="0">
              <a:srgbClr val="000000">
                <a:alpha val="84000"/>
              </a:srgbClr>
            </a:outerShdw>
          </a:effec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0A4E666-52A5-0246-B1E6-DDD4B416848F}"/>
              </a:ext>
            </a:extLst>
          </p:cNvPr>
          <p:cNvSpPr txBox="1"/>
          <p:nvPr/>
        </p:nvSpPr>
        <p:spPr>
          <a:xfrm>
            <a:off x="6583952" y="4093308"/>
            <a:ext cx="2182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>
                <a:solidFill>
                  <a:schemeClr val="accent5">
                    <a:lumMod val="75000"/>
                  </a:schemeClr>
                </a:solidFill>
              </a:rPr>
              <a:t>Right parser: 3,5,4,2,1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054E0959-73D3-D343-8E7A-AA736A6916A7}"/>
              </a:ext>
            </a:extLst>
          </p:cNvPr>
          <p:cNvCxnSpPr/>
          <p:nvPr/>
        </p:nvCxnSpPr>
        <p:spPr>
          <a:xfrm>
            <a:off x="4916385" y="4262585"/>
            <a:ext cx="0" cy="1323193"/>
          </a:xfrm>
          <a:prstGeom prst="straightConnector1">
            <a:avLst/>
          </a:prstGeom>
          <a:ln w="666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14E7EB1-5B1A-2742-917C-C6273C1E5754}"/>
              </a:ext>
            </a:extLst>
          </p:cNvPr>
          <p:cNvSpPr txBox="1"/>
          <p:nvPr/>
        </p:nvSpPr>
        <p:spPr>
          <a:xfrm>
            <a:off x="3770641" y="5569753"/>
            <a:ext cx="3190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>
                <a:latin typeface="Bradley Hand" pitchFamily="2" charset="77"/>
              </a:rPr>
              <a:t>Este proceso se suele llamar parseo</a:t>
            </a:r>
          </a:p>
        </p:txBody>
      </p:sp>
    </p:spTree>
    <p:extLst>
      <p:ext uri="{BB962C8B-B14F-4D97-AF65-F5344CB8AC3E}">
        <p14:creationId xmlns:p14="http://schemas.microsoft.com/office/powerpoint/2010/main" val="20170086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Conclusi</a:t>
            </a:r>
            <a:r>
              <a:rPr lang="es-ES" dirty="0" err="1"/>
              <a:t>ón</a:t>
            </a:r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24</a:t>
            </a:fld>
            <a:endParaRPr lang="es-ES_tradnl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69" y="1516698"/>
            <a:ext cx="6984004" cy="199695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969" y="3724084"/>
            <a:ext cx="2594993" cy="2711885"/>
          </a:xfrm>
          <a:prstGeom prst="rect">
            <a:avLst/>
          </a:prstGeom>
        </p:spPr>
      </p:pic>
      <p:pic>
        <p:nvPicPr>
          <p:cNvPr id="6" name="Marcador de contenido 11">
            <a:extLst>
              <a:ext uri="{FF2B5EF4-FFF2-40B4-BE49-F238E27FC236}">
                <a16:creationId xmlns:a16="http://schemas.microsoft.com/office/drawing/2014/main" id="{C55A9958-81D4-4D44-9B86-5C2168875813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3892612" y="3924594"/>
            <a:ext cx="4896882" cy="199695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7E461396-90F5-1446-AF06-46DE48034519}"/>
              </a:ext>
            </a:extLst>
          </p:cNvPr>
          <p:cNvSpPr txBox="1"/>
          <p:nvPr/>
        </p:nvSpPr>
        <p:spPr>
          <a:xfrm>
            <a:off x="3696962" y="5983069"/>
            <a:ext cx="5085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>
                <a:solidFill>
                  <a:schemeClr val="accent5">
                    <a:lumMod val="75000"/>
                  </a:schemeClr>
                </a:solidFill>
              </a:rPr>
              <a:t>Orden en el que se producen las reducciones, partiendo</a:t>
            </a:r>
          </a:p>
          <a:p>
            <a:r>
              <a:rPr lang="es-AR" i="1" dirty="0">
                <a:solidFill>
                  <a:schemeClr val="accent5">
                    <a:lumMod val="75000"/>
                  </a:schemeClr>
                </a:solidFill>
              </a:rPr>
              <a:t>de las hojas, hasta llegar al símbolo distinguido</a:t>
            </a:r>
          </a:p>
        </p:txBody>
      </p:sp>
    </p:spTree>
    <p:extLst>
      <p:ext uri="{BB962C8B-B14F-4D97-AF65-F5344CB8AC3E}">
        <p14:creationId xmlns:p14="http://schemas.microsoft.com/office/powerpoint/2010/main" val="10281290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Consideraciones Importantes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25</a:t>
            </a:fld>
            <a:endParaRPr lang="es-ES_tradnl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2061348"/>
            <a:ext cx="8131415" cy="4005820"/>
          </a:xfrm>
          <a:prstGeom prst="rect">
            <a:avLst/>
          </a:prstGeom>
          <a:effectLst>
            <a:glow rad="203200">
              <a:schemeClr val="accent1">
                <a:alpha val="11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999674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piensa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066" y="3157210"/>
            <a:ext cx="1333500" cy="16256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¿DUDAS?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26</a:t>
            </a:fld>
            <a:endParaRPr lang="es-ES_tradnl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err="1"/>
              <a:t>An</a:t>
            </a:r>
            <a:r>
              <a:rPr lang="es-ES" dirty="0" err="1"/>
              <a:t>álisis</a:t>
            </a:r>
            <a:r>
              <a:rPr lang="es-ES" dirty="0"/>
              <a:t> Sintáctico (</a:t>
            </a:r>
            <a:r>
              <a:rPr lang="es-ES" dirty="0" err="1"/>
              <a:t>Parsing</a:t>
            </a:r>
            <a:r>
              <a:rPr lang="es-ES" dirty="0"/>
              <a:t>) Top Down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3</a:t>
            </a:fld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sz="2500" dirty="0" err="1">
                <a:latin typeface="Bradley Hand" pitchFamily="2" charset="77"/>
              </a:rPr>
              <a:t>Construcci</a:t>
            </a:r>
            <a:r>
              <a:rPr lang="es-ES" sz="2500" dirty="0" err="1">
                <a:latin typeface="Bradley Hand" pitchFamily="2" charset="77"/>
              </a:rPr>
              <a:t>ó</a:t>
            </a:r>
            <a:r>
              <a:rPr lang="es-ES_tradnl" sz="2500" dirty="0">
                <a:latin typeface="Bradley Hand" pitchFamily="2" charset="77"/>
              </a:rPr>
              <a:t>n del </a:t>
            </a:r>
            <a:r>
              <a:rPr lang="es-ES" sz="2500" dirty="0">
                <a:latin typeface="Bradley Hand" pitchFamily="2" charset="77"/>
              </a:rPr>
              <a:t>á</a:t>
            </a:r>
            <a:r>
              <a:rPr lang="es-ES_tradnl" sz="2500" dirty="0" err="1">
                <a:latin typeface="Bradley Hand" pitchFamily="2" charset="77"/>
              </a:rPr>
              <a:t>rbol</a:t>
            </a:r>
            <a:r>
              <a:rPr lang="es-ES_tradnl" sz="2500" dirty="0">
                <a:latin typeface="Bradley Hand" pitchFamily="2" charset="77"/>
              </a:rPr>
              <a:t> de </a:t>
            </a:r>
            <a:r>
              <a:rPr lang="es-ES_tradnl" sz="2500" dirty="0" err="1">
                <a:latin typeface="Bradley Hand" pitchFamily="2" charset="77"/>
              </a:rPr>
              <a:t>Derivaci</a:t>
            </a:r>
            <a:r>
              <a:rPr lang="es-ES" sz="2500" dirty="0" err="1">
                <a:latin typeface="Bradley Hand" pitchFamily="2" charset="77"/>
              </a:rPr>
              <a:t>ó</a:t>
            </a:r>
            <a:r>
              <a:rPr lang="es-ES_tradnl" sz="2500" dirty="0">
                <a:latin typeface="Bradley Hand" pitchFamily="2" charset="77"/>
              </a:rPr>
              <a:t>n con frontera w partiendo del s</a:t>
            </a:r>
            <a:r>
              <a:rPr lang="es-ES" sz="2500" dirty="0">
                <a:latin typeface="Bradley Hand" pitchFamily="2" charset="77"/>
              </a:rPr>
              <a:t>í</a:t>
            </a:r>
            <a:r>
              <a:rPr lang="es-ES_tradnl" sz="2500" dirty="0" err="1">
                <a:latin typeface="Bradley Hand" pitchFamily="2" charset="77"/>
              </a:rPr>
              <a:t>mbolo</a:t>
            </a:r>
            <a:r>
              <a:rPr lang="es-ES_tradnl" sz="2500" dirty="0">
                <a:latin typeface="Bradley Hand" pitchFamily="2" charset="77"/>
              </a:rPr>
              <a:t> distinguido hasta alcanzar la cadena w, si w </a:t>
            </a:r>
            <a:r>
              <a:rPr lang="es-ES_tradnl" sz="2500" dirty="0">
                <a:latin typeface="Bradley Hand" pitchFamily="2" charset="77"/>
                <a:sym typeface="Symbol" charset="2"/>
              </a:rPr>
              <a:t></a:t>
            </a:r>
            <a:r>
              <a:rPr lang="es-ES_tradnl" sz="2500" dirty="0">
                <a:latin typeface="Bradley Hand" pitchFamily="2" charset="77"/>
              </a:rPr>
              <a:t> L(G), siendo G una </a:t>
            </a:r>
            <a:r>
              <a:rPr lang="es-ES_tradnl" sz="2500" dirty="0" err="1">
                <a:latin typeface="Bradley Hand" pitchFamily="2" charset="77"/>
              </a:rPr>
              <a:t>gram</a:t>
            </a:r>
            <a:r>
              <a:rPr lang="es-ES" sz="2500" dirty="0">
                <a:latin typeface="Bradley Hand" pitchFamily="2" charset="77"/>
              </a:rPr>
              <a:t>ática</a:t>
            </a:r>
            <a:r>
              <a:rPr lang="es-ES_tradnl" sz="2500" dirty="0">
                <a:latin typeface="Bradley Hand" pitchFamily="2" charset="77"/>
              </a:rPr>
              <a:t>.</a:t>
            </a:r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301" y="3071689"/>
            <a:ext cx="3469398" cy="3024311"/>
          </a:xfrm>
          <a:prstGeom prst="rect">
            <a:avLst/>
          </a:prstGeom>
          <a:effectLst>
            <a:glow rad="215900">
              <a:schemeClr val="accent1">
                <a:alpha val="15000"/>
              </a:schemeClr>
            </a:glow>
            <a:outerShdw dist="50800" sx="1000" sy="1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1470879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</a:t>
            </a:r>
            <a:r>
              <a:rPr lang="es-ES" dirty="0" err="1"/>
              <a:t>écnica</a:t>
            </a:r>
            <a:r>
              <a:rPr lang="es-ES" dirty="0"/>
              <a:t> de </a:t>
            </a:r>
            <a:r>
              <a:rPr lang="es-ES" dirty="0" err="1"/>
              <a:t>Parsing</a:t>
            </a:r>
            <a:r>
              <a:rPr lang="es-ES" dirty="0"/>
              <a:t> Top Down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4</a:t>
            </a:fld>
            <a:endParaRPr lang="es-ES_tradnl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00200"/>
            <a:ext cx="7832124" cy="214650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777" y="3746703"/>
            <a:ext cx="2632826" cy="286416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88000"/>
              </a:srgbClr>
            </a:outerShdw>
            <a:softEdge rad="1270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7327" y="4397023"/>
            <a:ext cx="5147951" cy="619820"/>
          </a:xfrm>
          <a:prstGeom prst="rect">
            <a:avLst/>
          </a:prstGeom>
          <a:effectLst>
            <a:glow rad="215900">
              <a:schemeClr val="accent1">
                <a:alpha val="40000"/>
              </a:schemeClr>
            </a:glo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3B5575A-C46E-8046-AFDF-CB64BC1F5A24}"/>
              </a:ext>
            </a:extLst>
          </p:cNvPr>
          <p:cNvSpPr txBox="1"/>
          <p:nvPr/>
        </p:nvSpPr>
        <p:spPr>
          <a:xfrm>
            <a:off x="3742944" y="5632704"/>
            <a:ext cx="4600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latin typeface="Bradley Hand" pitchFamily="2" charset="77"/>
              </a:rPr>
              <a:t>Siempre se expande el no terminal de más a</a:t>
            </a:r>
          </a:p>
          <a:p>
            <a:r>
              <a:rPr lang="es-AR" dirty="0">
                <a:latin typeface="Bradley Hand" pitchFamily="2" charset="77"/>
              </a:rPr>
              <a:t>la izquierda.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T</a:t>
            </a:r>
            <a:r>
              <a:rPr lang="es-ES" dirty="0" err="1"/>
              <a:t>écnica</a:t>
            </a:r>
            <a:r>
              <a:rPr lang="es-ES" dirty="0"/>
              <a:t> de </a:t>
            </a:r>
            <a:r>
              <a:rPr lang="es-ES" dirty="0" err="1"/>
              <a:t>Parsing</a:t>
            </a:r>
            <a:r>
              <a:rPr lang="es-ES" dirty="0"/>
              <a:t> Top Down</a:t>
            </a:r>
            <a:endParaRPr lang="es-ES_tradnl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5</a:t>
            </a:fld>
            <a:endParaRPr lang="es-ES_tradnl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88134" y="3932870"/>
            <a:ext cx="8598653" cy="1728025"/>
          </a:xfrm>
          <a:prstGeom prst="rect">
            <a:avLst/>
          </a:prstGeom>
          <a:effectLst>
            <a:glow rad="127000">
              <a:schemeClr val="bg2">
                <a:lumMod val="75000"/>
              </a:schemeClr>
            </a:glo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030" y="1796701"/>
            <a:ext cx="1558668" cy="15586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Técnica de </a:t>
            </a:r>
            <a:r>
              <a:rPr lang="es-ES" dirty="0" err="1"/>
              <a:t>Parsing</a:t>
            </a:r>
            <a:r>
              <a:rPr lang="es-ES" dirty="0"/>
              <a:t> </a:t>
            </a:r>
            <a:r>
              <a:rPr lang="es-ES" dirty="0" err="1"/>
              <a:t>Bottom</a:t>
            </a:r>
            <a:r>
              <a:rPr lang="es-ES" dirty="0"/>
              <a:t> Up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6</a:t>
            </a:fld>
            <a:endParaRPr lang="es-ES_tradnl"/>
          </a:p>
        </p:txBody>
      </p:sp>
      <p:sp>
        <p:nvSpPr>
          <p:cNvPr id="5" name="Rectángulo 4"/>
          <p:cNvSpPr/>
          <p:nvPr/>
        </p:nvSpPr>
        <p:spPr>
          <a:xfrm>
            <a:off x="704334" y="1669875"/>
            <a:ext cx="77353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dirty="0">
                <a:latin typeface="Bradley Hand" pitchFamily="2" charset="77"/>
              </a:rPr>
              <a:t>Se parte de una cadena w </a:t>
            </a:r>
            <a:r>
              <a:rPr lang="es-ES_tradnl" sz="2400" dirty="0">
                <a:latin typeface="Bradley Hand" pitchFamily="2" charset="77"/>
                <a:sym typeface="Symbol" charset="2"/>
              </a:rPr>
              <a:t> </a:t>
            </a:r>
            <a:r>
              <a:rPr lang="es-ES" sz="2400" dirty="0">
                <a:latin typeface="Bradley Hand" pitchFamily="2" charset="77"/>
                <a:sym typeface="Symbol" charset="2"/>
              </a:rPr>
              <a:t></a:t>
            </a:r>
            <a:r>
              <a:rPr lang="es-ES" sz="2400" baseline="30000" dirty="0">
                <a:latin typeface="Bradley Hand" pitchFamily="2" charset="77"/>
                <a:sym typeface="Symbol" charset="2"/>
              </a:rPr>
              <a:t>*</a:t>
            </a:r>
            <a:r>
              <a:rPr lang="es-ES_tradnl" sz="2400" baseline="30000" dirty="0">
                <a:latin typeface="Bradley Hand" pitchFamily="2" charset="77"/>
                <a:sym typeface="Symbol" charset="2"/>
              </a:rPr>
              <a:t> </a:t>
            </a:r>
            <a:r>
              <a:rPr lang="es-ES_tradnl" sz="2400" dirty="0">
                <a:latin typeface="Bradley Hand" pitchFamily="2" charset="77"/>
              </a:rPr>
              <a:t>a reconocer, con el objetivo de construir el </a:t>
            </a:r>
            <a:r>
              <a:rPr lang="es-ES" sz="2400" dirty="0">
                <a:latin typeface="Bradley Hand" pitchFamily="2" charset="77"/>
              </a:rPr>
              <a:t>árbol de derivación desde las hojas </a:t>
            </a:r>
            <a:r>
              <a:rPr lang="es-ES_tradnl" sz="2400" dirty="0">
                <a:latin typeface="Bradley Hand" pitchFamily="2" charset="77"/>
              </a:rPr>
              <a:t>hasta alcanzar el s</a:t>
            </a:r>
            <a:r>
              <a:rPr lang="es-ES" sz="2400" dirty="0">
                <a:latin typeface="Bradley Hand" pitchFamily="2" charset="77"/>
              </a:rPr>
              <a:t>í</a:t>
            </a:r>
            <a:r>
              <a:rPr lang="es-ES_tradnl" sz="2400" dirty="0" err="1">
                <a:latin typeface="Bradley Hand" pitchFamily="2" charset="77"/>
              </a:rPr>
              <a:t>mbolo</a:t>
            </a:r>
            <a:r>
              <a:rPr lang="es-ES_tradnl" sz="2400" dirty="0">
                <a:latin typeface="Bradley Hand" pitchFamily="2" charset="77"/>
              </a:rPr>
              <a:t> distinguido.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84" y="3078549"/>
            <a:ext cx="3551750" cy="3073400"/>
          </a:xfrm>
          <a:prstGeom prst="rect">
            <a:avLst/>
          </a:prstGeom>
          <a:effectLst>
            <a:glow rad="215900">
              <a:schemeClr val="accent1">
                <a:alpha val="15000"/>
              </a:schemeClr>
            </a:glo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065" y="3161958"/>
            <a:ext cx="3551750" cy="295368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chemeClr val="accent1">
                <a:alpha val="89000"/>
              </a:schemeClr>
            </a:solidFill>
          </a:ln>
          <a:effectLst>
            <a:glow rad="101600">
              <a:schemeClr val="accent3">
                <a:lumMod val="60000"/>
                <a:lumOff val="40000"/>
              </a:schemeClr>
            </a:glow>
            <a:outerShdw blurRad="50800" dist="50800" dir="5400000" sx="20000" sy="20000" algn="ctr" rotWithShape="0">
              <a:srgbClr val="000000">
                <a:alpha val="90000"/>
              </a:srgbClr>
            </a:outerShdw>
            <a:reflection endPos="0" dir="5400000" sy="-100000" algn="bl" rotWithShape="0"/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862888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Técnica de </a:t>
            </a:r>
            <a:r>
              <a:rPr lang="es-ES" dirty="0" err="1"/>
              <a:t>Parsing</a:t>
            </a:r>
            <a:r>
              <a:rPr lang="es-ES" dirty="0"/>
              <a:t> </a:t>
            </a:r>
            <a:r>
              <a:rPr lang="es-ES" dirty="0" err="1"/>
              <a:t>Bottom</a:t>
            </a:r>
            <a:r>
              <a:rPr lang="es-ES" dirty="0"/>
              <a:t> Up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/>
              <a:t>  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7</a:t>
            </a:fld>
            <a:endParaRPr lang="es-ES_tradnl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615" y="1897963"/>
            <a:ext cx="7396628" cy="206334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380" y="4537332"/>
            <a:ext cx="1558668" cy="155866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648" y="4475469"/>
            <a:ext cx="6344206" cy="1620531"/>
          </a:xfrm>
          <a:prstGeom prst="rect">
            <a:avLst/>
          </a:prstGeom>
          <a:effectLst>
            <a:glow rad="127000">
              <a:schemeClr val="tx2">
                <a:lumMod val="25000"/>
                <a:lumOff val="75000"/>
              </a:schemeClr>
            </a:glo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Técnica de </a:t>
            </a:r>
            <a:r>
              <a:rPr lang="es-ES" dirty="0" err="1"/>
              <a:t>Parsing</a:t>
            </a:r>
            <a:r>
              <a:rPr lang="es-ES" dirty="0"/>
              <a:t> </a:t>
            </a:r>
            <a:r>
              <a:rPr lang="es-ES" dirty="0" err="1"/>
              <a:t>Bottom</a:t>
            </a:r>
            <a:r>
              <a:rPr lang="es-ES" dirty="0"/>
              <a:t> Up</a:t>
            </a:r>
            <a:endParaRPr lang="es-ES_tradnl" dirty="0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03320"/>
          </a:xfrm>
        </p:spPr>
        <p:txBody>
          <a:bodyPr>
            <a:normAutofit/>
          </a:bodyPr>
          <a:lstStyle/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pPr marL="0" indent="0">
              <a:buNone/>
            </a:pPr>
            <a:endParaRPr lang="es-ES_tradnl" sz="2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8</a:t>
            </a:fld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375979"/>
            <a:ext cx="8167816" cy="2406086"/>
          </a:xfrm>
          <a:prstGeom prst="rect">
            <a:avLst/>
          </a:prstGeom>
          <a:effectLst>
            <a:glow rad="127000">
              <a:srgbClr val="7D5050"/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/>
              <a:t>Implementación de las Técnicas de </a:t>
            </a:r>
            <a:r>
              <a:rPr lang="es-ES" sz="3600" dirty="0" err="1"/>
              <a:t>Parsing</a:t>
            </a:r>
            <a:endParaRPr lang="es-ES_tradnl" sz="36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9</a:t>
            </a:fld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ES_tradnl" sz="2600" dirty="0">
                <a:solidFill>
                  <a:schemeClr val="accent2">
                    <a:lumMod val="75000"/>
                  </a:schemeClr>
                </a:solidFill>
                <a:latin typeface="Bradley Hand" pitchFamily="2" charset="77"/>
              </a:rPr>
              <a:t>La </a:t>
            </a:r>
            <a:r>
              <a:rPr lang="es-ES_tradnl" sz="2600" dirty="0" err="1">
                <a:solidFill>
                  <a:schemeClr val="accent2">
                    <a:lumMod val="75000"/>
                  </a:schemeClr>
                </a:solidFill>
                <a:latin typeface="Bradley Hand" pitchFamily="2" charset="77"/>
              </a:rPr>
              <a:t>implementaci</a:t>
            </a:r>
            <a:r>
              <a:rPr lang="es-ES" sz="2600" dirty="0" err="1">
                <a:solidFill>
                  <a:schemeClr val="accent2">
                    <a:lumMod val="75000"/>
                  </a:schemeClr>
                </a:solidFill>
                <a:latin typeface="Bradley Hand" pitchFamily="2" charset="77"/>
              </a:rPr>
              <a:t>ón</a:t>
            </a:r>
            <a:r>
              <a:rPr lang="es-ES" sz="2600" dirty="0">
                <a:solidFill>
                  <a:schemeClr val="accent2">
                    <a:lumMod val="75000"/>
                  </a:schemeClr>
                </a:solidFill>
                <a:latin typeface="Bradley Hand" pitchFamily="2" charset="77"/>
              </a:rPr>
              <a:t> de la técnicas de análisis sintáctico pueden ser:</a:t>
            </a:r>
          </a:p>
          <a:p>
            <a:pPr marL="0" indent="0">
              <a:buNone/>
            </a:pPr>
            <a:endParaRPr lang="es-ES" sz="2000" dirty="0"/>
          </a:p>
          <a:p>
            <a:pPr marL="0" indent="0">
              <a:buNone/>
            </a:pPr>
            <a:endParaRPr lang="es-ES" sz="2000" dirty="0"/>
          </a:p>
          <a:p>
            <a:pPr marL="0" indent="0">
              <a:buNone/>
            </a:pPr>
            <a:r>
              <a:rPr lang="es-ES" sz="2000" dirty="0"/>
              <a:t>                     </a:t>
            </a:r>
            <a:r>
              <a:rPr lang="es-ES" sz="2400" i="1" dirty="0"/>
              <a:t>Enfoque teórico a través de Autómatas </a:t>
            </a:r>
            <a:r>
              <a:rPr lang="es-ES" sz="2400" i="1" dirty="0" err="1"/>
              <a:t>Push</a:t>
            </a:r>
            <a:r>
              <a:rPr lang="es-ES" sz="2400" i="1" dirty="0"/>
              <a:t> Down</a:t>
            </a:r>
          </a:p>
          <a:p>
            <a:pPr marL="0" indent="0">
              <a:buNone/>
            </a:pPr>
            <a:endParaRPr lang="es-ES_tradnl" sz="2400" i="1" dirty="0"/>
          </a:p>
          <a:p>
            <a:pPr marL="0" indent="0">
              <a:buNone/>
            </a:pPr>
            <a:r>
              <a:rPr lang="es-ES_tradnl" sz="2000" dirty="0"/>
              <a:t>                     </a:t>
            </a:r>
          </a:p>
          <a:p>
            <a:pPr marL="0" indent="0">
              <a:buNone/>
            </a:pPr>
            <a:r>
              <a:rPr lang="es-ES_tradnl" sz="2000" dirty="0"/>
              <a:t>                     </a:t>
            </a:r>
            <a:r>
              <a:rPr lang="es-ES_tradnl" sz="2400" i="1" dirty="0"/>
              <a:t>Enfoque </a:t>
            </a:r>
            <a:r>
              <a:rPr lang="es-ES_tradnl" sz="2400" i="1" dirty="0" err="1"/>
              <a:t>pr</a:t>
            </a:r>
            <a:r>
              <a:rPr lang="es-ES" sz="2400" i="1" dirty="0" err="1"/>
              <a:t>áctico</a:t>
            </a:r>
            <a:r>
              <a:rPr lang="es-ES" sz="2400" i="1" dirty="0"/>
              <a:t>, a través de algoritmos específicos</a:t>
            </a:r>
          </a:p>
          <a:p>
            <a:pPr marL="0" indent="0">
              <a:buNone/>
            </a:pPr>
            <a:endParaRPr lang="es-ES" sz="2400" i="1" dirty="0"/>
          </a:p>
          <a:p>
            <a:pPr marL="0" indent="0">
              <a:buNone/>
            </a:pPr>
            <a:endParaRPr lang="es-ES" sz="2400" i="1" dirty="0">
              <a:solidFill>
                <a:srgbClr val="FF0000"/>
              </a:solidFill>
              <a:latin typeface="Bradley Hand" pitchFamily="2" charset="77"/>
            </a:endParaRPr>
          </a:p>
          <a:p>
            <a:pPr marL="0" indent="0">
              <a:buNone/>
            </a:pPr>
            <a:r>
              <a:rPr lang="es-ES" sz="2400" b="1" i="1" dirty="0">
                <a:solidFill>
                  <a:srgbClr val="FF0000"/>
                </a:solidFill>
                <a:latin typeface="Bradley Hand" pitchFamily="2" charset="77"/>
              </a:rPr>
              <a:t>Veremos a continuación el enfoque teórico para ambas técnicas.</a:t>
            </a:r>
            <a:endParaRPr lang="es-ES_tradnl" sz="2400" b="1" i="1" dirty="0">
              <a:solidFill>
                <a:srgbClr val="FF0000"/>
              </a:solidFill>
              <a:latin typeface="Bradley Hand" pitchFamily="2" charset="77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54217" y="2955672"/>
            <a:ext cx="787400" cy="7874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54217" y="3963128"/>
            <a:ext cx="7874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246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,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a">
  <a:themeElements>
    <a:clrScheme name="Personalizar 18">
      <a:dk1>
        <a:sysClr val="windowText" lastClr="000000"/>
      </a:dk1>
      <a:lt1>
        <a:sysClr val="window" lastClr="FFFFFF"/>
      </a:lt1>
      <a:dk2>
        <a:srgbClr val="09213B"/>
      </a:dk2>
      <a:lt2>
        <a:srgbClr val="802425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Mediana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Mediana.thmx</Template>
  <TotalTime>40642</TotalTime>
  <Words>543</Words>
  <Application>Microsoft Macintosh PowerPoint</Application>
  <PresentationFormat>Presentación en pantalla (4:3)</PresentationFormat>
  <Paragraphs>115</Paragraphs>
  <Slides>26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2" baseType="lpstr">
      <vt:lpstr>Bradley Hand</vt:lpstr>
      <vt:lpstr>Calibri</vt:lpstr>
      <vt:lpstr>Tw Cen MT</vt:lpstr>
      <vt:lpstr>Wingdings</vt:lpstr>
      <vt:lpstr>Wingdings 2</vt:lpstr>
      <vt:lpstr>Mediana</vt:lpstr>
      <vt:lpstr>ANÁLISIS SINTÁCTICO</vt:lpstr>
      <vt:lpstr>Definición</vt:lpstr>
      <vt:lpstr>Análisis Sintáctico (Parsing) Top Down</vt:lpstr>
      <vt:lpstr>Técnica de Parsing Top Down</vt:lpstr>
      <vt:lpstr>Técnica de Parsing Top Down</vt:lpstr>
      <vt:lpstr>Técnica de Parsing Bottom Up</vt:lpstr>
      <vt:lpstr>Técnica de Parsing Bottom Up</vt:lpstr>
      <vt:lpstr>Técnica de Parsing Bottom Up</vt:lpstr>
      <vt:lpstr>Implementación de las Técnicas de Parsing</vt:lpstr>
      <vt:lpstr>Analizador Sintáctico Top Down </vt:lpstr>
      <vt:lpstr>Analizador Sintáctico Top Down</vt:lpstr>
      <vt:lpstr>Ejemplo</vt:lpstr>
      <vt:lpstr>Ejemplo (Cont.)</vt:lpstr>
      <vt:lpstr>Ejemplo (Cont.)</vt:lpstr>
      <vt:lpstr>Importante!</vt:lpstr>
      <vt:lpstr>Ejercicio</vt:lpstr>
      <vt:lpstr>Analizador Sintáctico Bottom Up</vt:lpstr>
      <vt:lpstr>Analizador Sintáctico Bottom Up</vt:lpstr>
      <vt:lpstr>Analizador Sintáctico Bottom Up</vt:lpstr>
      <vt:lpstr>Ejemplo</vt:lpstr>
      <vt:lpstr>Ejemplo (Cont.)</vt:lpstr>
      <vt:lpstr>Funcionamiento AS Bottom Up</vt:lpstr>
      <vt:lpstr>Ejemplo (Cont)</vt:lpstr>
      <vt:lpstr>Conclusión</vt:lpstr>
      <vt:lpstr>Consideraciones Importantes</vt:lpstr>
      <vt:lpstr>¿DUDAS?</vt:lpstr>
    </vt:vector>
  </TitlesOfParts>
  <Company>UMSNH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tendencias para búsquedas en espacios métricos</dc:title>
  <dc:creator>Karina Figueroa</dc:creator>
  <cp:lastModifiedBy>Patricia</cp:lastModifiedBy>
  <cp:revision>793</cp:revision>
  <cp:lastPrinted>2020-03-17T23:42:33Z</cp:lastPrinted>
  <dcterms:created xsi:type="dcterms:W3CDTF">2019-03-20T00:08:22Z</dcterms:created>
  <dcterms:modified xsi:type="dcterms:W3CDTF">2023-05-09T20:30:43Z</dcterms:modified>
</cp:coreProperties>
</file>