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sldIdLst>
    <p:sldId id="461" r:id="rId2"/>
    <p:sldId id="545" r:id="rId3"/>
    <p:sldId id="546" r:id="rId4"/>
    <p:sldId id="514" r:id="rId5"/>
    <p:sldId id="547" r:id="rId6"/>
    <p:sldId id="516" r:id="rId7"/>
    <p:sldId id="563" r:id="rId8"/>
    <p:sldId id="525" r:id="rId9"/>
    <p:sldId id="519" r:id="rId10"/>
    <p:sldId id="522" r:id="rId11"/>
    <p:sldId id="523" r:id="rId12"/>
    <p:sldId id="550" r:id="rId13"/>
    <p:sldId id="524" r:id="rId14"/>
    <p:sldId id="551" r:id="rId15"/>
    <p:sldId id="556" r:id="rId16"/>
    <p:sldId id="553" r:id="rId17"/>
    <p:sldId id="554" r:id="rId18"/>
    <p:sldId id="555" r:id="rId19"/>
    <p:sldId id="532" r:id="rId20"/>
    <p:sldId id="544" r:id="rId21"/>
    <p:sldId id="564" r:id="rId22"/>
    <p:sldId id="565" r:id="rId23"/>
    <p:sldId id="586" r:id="rId24"/>
    <p:sldId id="540" r:id="rId25"/>
    <p:sldId id="574" r:id="rId26"/>
    <p:sldId id="558" r:id="rId27"/>
    <p:sldId id="557" r:id="rId28"/>
    <p:sldId id="566" r:id="rId29"/>
    <p:sldId id="571" r:id="rId30"/>
    <p:sldId id="573" r:id="rId31"/>
    <p:sldId id="570" r:id="rId32"/>
    <p:sldId id="567" r:id="rId33"/>
    <p:sldId id="587" r:id="rId34"/>
    <p:sldId id="575" r:id="rId35"/>
    <p:sldId id="577" r:id="rId36"/>
    <p:sldId id="578" r:id="rId37"/>
    <p:sldId id="579" r:id="rId38"/>
    <p:sldId id="580" r:id="rId39"/>
    <p:sldId id="581" r:id="rId40"/>
    <p:sldId id="582" r:id="rId41"/>
    <p:sldId id="584" r:id="rId42"/>
    <p:sldId id="585" r:id="rId43"/>
    <p:sldId id="583" r:id="rId44"/>
    <p:sldId id="511" r:id="rId45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9">
          <p15:clr>
            <a:srgbClr val="A4A3A4"/>
          </p15:clr>
        </p15:guide>
        <p15:guide id="2" pos="35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5C6C"/>
    <a:srgbClr val="C98C90"/>
    <a:srgbClr val="7DFF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53" autoAdjust="0"/>
    <p:restoredTop sz="96035" autoAdjust="0"/>
  </p:normalViewPr>
  <p:slideViewPr>
    <p:cSldViewPr snapToGrid="0" snapToObjects="1">
      <p:cViewPr varScale="1">
        <p:scale>
          <a:sx n="115" d="100"/>
          <a:sy n="115" d="100"/>
        </p:scale>
        <p:origin x="1728" y="208"/>
      </p:cViewPr>
      <p:guideLst>
        <p:guide orient="horz" pos="2329"/>
        <p:guide pos="35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F2A68-E745-2A46-B43C-EBD98E32C9CB}" type="datetimeFigureOut">
              <a:rPr lang="es-ES_tradnl" smtClean="0"/>
              <a:pPr/>
              <a:t>25/4/24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BC055-1307-2146-A7EF-93ED8F33A693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07731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BC055-1307-2146-A7EF-93ED8F33A693}" type="slidenum">
              <a:rPr lang="es-ES_tradnl" smtClean="0"/>
              <a:pPr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7055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Remarcar que los estados representan la memoria en esta máquina.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BC055-1307-2146-A7EF-93ED8F33A693}" type="slidenum">
              <a:rPr lang="es-ES_tradnl" smtClean="0"/>
              <a:pPr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48036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Ver gráficamente el</a:t>
            </a:r>
            <a:r>
              <a:rPr lang="es-ES_tradnl" baseline="0" dirty="0"/>
              <a:t> no determinismo, lo que implica.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BC055-1307-2146-A7EF-93ED8F33A693}" type="slidenum">
              <a:rPr lang="es-ES_tradnl" smtClean="0"/>
              <a:pPr/>
              <a:t>11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45232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BC055-1307-2146-A7EF-93ED8F33A693}" type="slidenum">
              <a:rPr lang="es-ES_tradnl" smtClean="0"/>
              <a:pPr/>
              <a:t>13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4886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á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á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_tradnl"/>
              <a:t>Haga clic para modificar el estilo de subtítulo del patrón</a:t>
            </a:r>
            <a:endParaRPr kumimoji="0" lang="en-US"/>
          </a:p>
        </p:txBody>
      </p:sp>
      <p:sp>
        <p:nvSpPr>
          <p:cNvPr id="28" name="Marcador de fech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49DBC0B-BE0D-F449-ADF2-9AF5A390967D}" type="datetimeFigureOut">
              <a:rPr lang="es-ES_tradnl" smtClean="0"/>
              <a:pPr/>
              <a:t>25/4/24</a:t>
            </a:fld>
            <a:endParaRPr lang="es-ES_tradnl"/>
          </a:p>
        </p:txBody>
      </p:sp>
      <p:sp>
        <p:nvSpPr>
          <p:cNvPr id="17" name="Marcador de pie de página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9" name="Marcador de número de diapositiva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‹Nº›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/>
              <a:t>Haga clic para modificar el estilo de texto del patrón</a:t>
            </a:r>
          </a:p>
          <a:p>
            <a:pPr lvl="1" eaLnBrk="1" latinLnBrk="0" hangingPunct="1"/>
            <a:r>
              <a:rPr lang="es-ES_tradnl"/>
              <a:t>Segundo nivel</a:t>
            </a:r>
          </a:p>
          <a:p>
            <a:pPr lvl="2" eaLnBrk="1" latinLnBrk="0" hangingPunct="1"/>
            <a:r>
              <a:rPr lang="es-ES_tradnl"/>
              <a:t>Tercer nivel</a:t>
            </a:r>
          </a:p>
          <a:p>
            <a:pPr lvl="3" eaLnBrk="1" latinLnBrk="0" hangingPunct="1"/>
            <a:r>
              <a:rPr lang="es-ES_tradnl"/>
              <a:t>Cuarto nivel</a:t>
            </a:r>
          </a:p>
          <a:p>
            <a:pPr lvl="4" eaLnBrk="1" latinLnBrk="0" hangingPunct="1"/>
            <a:r>
              <a:rPr lang="es-ES_tradnl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BC0B-BE0D-F449-ADF2-9AF5A390967D}" type="datetimeFigureOut">
              <a:rPr lang="es-ES_tradnl" smtClean="0"/>
              <a:pPr/>
              <a:t>25/4/24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_tradnl"/>
              <a:t>Haga clic para modificar el estilo de texto del patrón</a:t>
            </a:r>
          </a:p>
          <a:p>
            <a:pPr lvl="1" eaLnBrk="1" latinLnBrk="0" hangingPunct="1"/>
            <a:r>
              <a:rPr lang="es-ES_tradnl"/>
              <a:t>Segundo nivel</a:t>
            </a:r>
          </a:p>
          <a:p>
            <a:pPr lvl="2" eaLnBrk="1" latinLnBrk="0" hangingPunct="1"/>
            <a:r>
              <a:rPr lang="es-ES_tradnl"/>
              <a:t>Tercer nivel</a:t>
            </a:r>
          </a:p>
          <a:p>
            <a:pPr lvl="3" eaLnBrk="1" latinLnBrk="0" hangingPunct="1"/>
            <a:r>
              <a:rPr lang="es-ES_tradnl"/>
              <a:t>Cuarto nivel</a:t>
            </a:r>
          </a:p>
          <a:p>
            <a:pPr lvl="4" eaLnBrk="1" latinLnBrk="0" hangingPunct="1"/>
            <a:r>
              <a:rPr lang="es-ES_tradnl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49DBC0B-BE0D-F449-ADF2-9AF5A390967D}" type="datetimeFigureOut">
              <a:rPr lang="es-ES_tradnl" smtClean="0"/>
              <a:pPr/>
              <a:t>25/4/24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ES_tradnl"/>
          </a:p>
        </p:txBody>
      </p:sp>
      <p:sp>
        <p:nvSpPr>
          <p:cNvPr id="7" name="Rectá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á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á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BC0B-BE0D-F449-ADF2-9AF5A390967D}" type="datetimeFigureOut">
              <a:rPr lang="es-ES_tradnl" smtClean="0"/>
              <a:pPr/>
              <a:t>25/4/24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8" name="Marcador de conteni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_tradnl"/>
              <a:t>Haga clic para modificar el estilo de texto del patrón</a:t>
            </a:r>
          </a:p>
          <a:p>
            <a:pPr lvl="1" eaLnBrk="1" latinLnBrk="0" hangingPunct="1"/>
            <a:r>
              <a:rPr lang="es-ES_tradnl"/>
              <a:t>Segundo nivel</a:t>
            </a:r>
          </a:p>
          <a:p>
            <a:pPr lvl="2" eaLnBrk="1" latinLnBrk="0" hangingPunct="1"/>
            <a:r>
              <a:rPr lang="es-ES_tradnl"/>
              <a:t>Tercer nivel</a:t>
            </a:r>
          </a:p>
          <a:p>
            <a:pPr lvl="3" eaLnBrk="1" latinLnBrk="0" hangingPunct="1"/>
            <a:r>
              <a:rPr lang="es-ES_tradnl"/>
              <a:t>Cuarto nivel</a:t>
            </a:r>
          </a:p>
          <a:p>
            <a:pPr lvl="4" eaLnBrk="1" latinLnBrk="0" hangingPunct="1"/>
            <a:r>
              <a:rPr lang="es-ES_tradnl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_tradnl"/>
              <a:t>Haga clic para modificar el estilo de texto del patrón</a:t>
            </a:r>
          </a:p>
        </p:txBody>
      </p:sp>
      <p:sp>
        <p:nvSpPr>
          <p:cNvPr id="7" name="Rectá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á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á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12" name="Marcador de fech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BC0B-BE0D-F449-ADF2-9AF5A390967D}" type="datetimeFigureOut">
              <a:rPr lang="es-ES_tradnl" smtClean="0"/>
              <a:pPr/>
              <a:t>25/4/24</a:t>
            </a:fld>
            <a:endParaRPr lang="es-ES_tradnl"/>
          </a:p>
        </p:txBody>
      </p:sp>
      <p:sp>
        <p:nvSpPr>
          <p:cNvPr id="13" name="Marcador de número de diapositiva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4" name="Marcador de pie de página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9" name="Marcador de conteni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_tradnl"/>
              <a:t>Haga clic para modificar el estilo de texto del patrón</a:t>
            </a:r>
          </a:p>
          <a:p>
            <a:pPr lvl="1" eaLnBrk="1" latinLnBrk="0" hangingPunct="1"/>
            <a:r>
              <a:rPr lang="es-ES_tradnl"/>
              <a:t>Segundo nivel</a:t>
            </a:r>
          </a:p>
          <a:p>
            <a:pPr lvl="2" eaLnBrk="1" latinLnBrk="0" hangingPunct="1"/>
            <a:r>
              <a:rPr lang="es-ES_tradnl"/>
              <a:t>Tercer nivel</a:t>
            </a:r>
          </a:p>
          <a:p>
            <a:pPr lvl="3" eaLnBrk="1" latinLnBrk="0" hangingPunct="1"/>
            <a:r>
              <a:rPr lang="es-ES_tradnl"/>
              <a:t>Cuarto nivel</a:t>
            </a:r>
          </a:p>
          <a:p>
            <a:pPr lvl="4" eaLnBrk="1" latinLnBrk="0" hangingPunct="1"/>
            <a:r>
              <a:rPr lang="es-ES_tradnl"/>
              <a:t>Quinto nivel</a:t>
            </a:r>
            <a:endParaRPr kumimoji="0" lang="en-US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_tradnl"/>
              <a:t>Haga clic para modificar el estilo de texto del patrón</a:t>
            </a:r>
          </a:p>
          <a:p>
            <a:pPr lvl="1" eaLnBrk="1" latinLnBrk="0" hangingPunct="1"/>
            <a:r>
              <a:rPr lang="es-ES_tradnl"/>
              <a:t>Segundo nivel</a:t>
            </a:r>
          </a:p>
          <a:p>
            <a:pPr lvl="2" eaLnBrk="1" latinLnBrk="0" hangingPunct="1"/>
            <a:r>
              <a:rPr lang="es-ES_tradnl"/>
              <a:t>Tercer nivel</a:t>
            </a:r>
          </a:p>
          <a:p>
            <a:pPr lvl="3" eaLnBrk="1" latinLnBrk="0" hangingPunct="1"/>
            <a:r>
              <a:rPr lang="es-ES_tradnl"/>
              <a:t>Cuarto nivel</a:t>
            </a:r>
          </a:p>
          <a:p>
            <a:pPr lvl="4" eaLnBrk="1" latinLnBrk="0" hangingPunct="1"/>
            <a:r>
              <a:rPr lang="es-ES_tradnl"/>
              <a:t>Quinto nivel</a:t>
            </a:r>
            <a:endParaRPr kumimoji="0" lang="en-US"/>
          </a:p>
        </p:txBody>
      </p:sp>
      <p:sp>
        <p:nvSpPr>
          <p:cNvPr id="8" name="Marcador de fech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49DBC0B-BE0D-F449-ADF2-9AF5A390967D}" type="datetimeFigureOut">
              <a:rPr lang="es-ES_tradnl" smtClean="0"/>
              <a:pPr/>
              <a:t>25/4/24</a:t>
            </a:fld>
            <a:endParaRPr lang="es-ES_tradnl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2" name="Marcador de pie de página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_tradnl"/>
              <a:t>Haga clic para modificar el estilo de texto del patrón</a:t>
            </a:r>
          </a:p>
          <a:p>
            <a:pPr lvl="1" eaLnBrk="1" latinLnBrk="0" hangingPunct="1"/>
            <a:r>
              <a:rPr lang="es-ES_tradnl"/>
              <a:t>Segundo nivel</a:t>
            </a:r>
          </a:p>
          <a:p>
            <a:pPr lvl="2" eaLnBrk="1" latinLnBrk="0" hangingPunct="1"/>
            <a:r>
              <a:rPr lang="es-ES_tradnl"/>
              <a:t>Tercer nivel</a:t>
            </a:r>
          </a:p>
          <a:p>
            <a:pPr lvl="3" eaLnBrk="1" latinLnBrk="0" hangingPunct="1"/>
            <a:r>
              <a:rPr lang="es-ES_tradnl"/>
              <a:t>Cuarto nivel</a:t>
            </a:r>
          </a:p>
          <a:p>
            <a:pPr lvl="4" eaLnBrk="1" latinLnBrk="0" hangingPunct="1"/>
            <a:r>
              <a:rPr lang="es-ES_tradnl"/>
              <a:t>Quinto nivel</a:t>
            </a:r>
            <a:endParaRPr kumimoji="0" lang="en-US"/>
          </a:p>
        </p:txBody>
      </p:sp>
      <p:sp>
        <p:nvSpPr>
          <p:cNvPr id="13" name="Marcador de conteni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_tradnl"/>
              <a:t>Haga clic para modificar el estilo de texto del patrón</a:t>
            </a:r>
          </a:p>
          <a:p>
            <a:pPr lvl="1" eaLnBrk="1" latinLnBrk="0" hangingPunct="1"/>
            <a:r>
              <a:rPr lang="es-ES_tradnl"/>
              <a:t>Segundo nivel</a:t>
            </a:r>
          </a:p>
          <a:p>
            <a:pPr lvl="2" eaLnBrk="1" latinLnBrk="0" hangingPunct="1"/>
            <a:r>
              <a:rPr lang="es-ES_tradnl"/>
              <a:t>Tercer nivel</a:t>
            </a:r>
          </a:p>
          <a:p>
            <a:pPr lvl="3" eaLnBrk="1" latinLnBrk="0" hangingPunct="1"/>
            <a:r>
              <a:rPr lang="es-ES_tradnl"/>
              <a:t>Cuarto nivel</a:t>
            </a:r>
          </a:p>
          <a:p>
            <a:pPr lvl="4" eaLnBrk="1" latinLnBrk="0" hangingPunct="1"/>
            <a:r>
              <a:rPr lang="es-ES_tradnl"/>
              <a:t>Quinto nivel</a:t>
            </a:r>
            <a:endParaRPr kumimoji="0" lang="en-US"/>
          </a:p>
        </p:txBody>
      </p:sp>
      <p:sp>
        <p:nvSpPr>
          <p:cNvPr id="10" name="Marcador de fech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49DBC0B-BE0D-F449-ADF2-9AF5A390967D}" type="datetimeFigureOut">
              <a:rPr lang="es-ES_tradnl" smtClean="0"/>
              <a:pPr/>
              <a:t>25/4/24</a:t>
            </a:fld>
            <a:endParaRPr lang="es-ES_tradnl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4" name="Marcador de pie de página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_tradnl"/>
          </a:p>
        </p:txBody>
      </p:sp>
      <p:sp>
        <p:nvSpPr>
          <p:cNvPr id="16" name="Marcador de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_tradnl"/>
              <a:t>Haga clic para modificar el estilo de texto del patrón</a:t>
            </a:r>
          </a:p>
        </p:txBody>
      </p:sp>
      <p:sp>
        <p:nvSpPr>
          <p:cNvPr id="15" name="Marcador de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_tradnl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BC0B-BE0D-F449-ADF2-9AF5A390967D}" type="datetimeFigureOut">
              <a:rPr lang="es-ES_tradnl" smtClean="0"/>
              <a:pPr/>
              <a:t>25/4/24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BC0B-BE0D-F449-ADF2-9AF5A390967D}" type="datetimeFigureOut">
              <a:rPr lang="es-ES_tradnl" smtClean="0"/>
              <a:pPr/>
              <a:t>25/4/24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BC0B-BE0D-F449-ADF2-9AF5A390967D}" type="datetimeFigureOut">
              <a:rPr lang="es-ES_tradnl" smtClean="0"/>
              <a:pPr/>
              <a:t>25/4/24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_tradnl"/>
              <a:t>Haga clic para modificar el estilo de texto del patrón</a:t>
            </a:r>
          </a:p>
        </p:txBody>
      </p:sp>
      <p:sp>
        <p:nvSpPr>
          <p:cNvPr id="9" name="Marcador de conteni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_tradnl"/>
              <a:t>Haga clic para modificar el estilo de texto del patrón</a:t>
            </a:r>
          </a:p>
          <a:p>
            <a:pPr lvl="1" eaLnBrk="1" latinLnBrk="0" hangingPunct="1"/>
            <a:r>
              <a:rPr lang="es-ES_tradnl"/>
              <a:t>Segundo nivel</a:t>
            </a:r>
          </a:p>
          <a:p>
            <a:pPr lvl="2" eaLnBrk="1" latinLnBrk="0" hangingPunct="1"/>
            <a:r>
              <a:rPr lang="es-ES_tradnl"/>
              <a:t>Tercer nivel</a:t>
            </a:r>
          </a:p>
          <a:p>
            <a:pPr lvl="3" eaLnBrk="1" latinLnBrk="0" hangingPunct="1"/>
            <a:r>
              <a:rPr lang="es-ES_tradnl"/>
              <a:t>Cuarto nivel</a:t>
            </a:r>
          </a:p>
          <a:p>
            <a:pPr lvl="4" eaLnBrk="1" latinLnBrk="0" hangingPunct="1"/>
            <a:r>
              <a:rPr lang="es-ES_tradnl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_tradnl"/>
              <a:t>Haga clic para modificar el estilo de texto del patrón</a:t>
            </a:r>
          </a:p>
        </p:txBody>
      </p:sp>
      <p:sp>
        <p:nvSpPr>
          <p:cNvPr id="8" name="Rectá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á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á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11" name="Rectá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Marcador de fech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49DBC0B-BE0D-F449-ADF2-9AF5A390967D}" type="datetimeFigureOut">
              <a:rPr lang="es-ES_tradnl" smtClean="0"/>
              <a:pPr/>
              <a:t>25/4/24</a:t>
            </a:fld>
            <a:endParaRPr lang="es-ES_tradnl"/>
          </a:p>
        </p:txBody>
      </p:sp>
      <p:sp>
        <p:nvSpPr>
          <p:cNvPr id="13" name="Marcador de número de diapositiva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4" name="Marcador de pie de página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_tradnl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arcador de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_tradnl"/>
              <a:t>Clic para editar título</a:t>
            </a:r>
            <a:endParaRPr kumimoji="0" lang="en-US"/>
          </a:p>
        </p:txBody>
      </p:sp>
      <p:sp>
        <p:nvSpPr>
          <p:cNvPr id="13" name="Marcador de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_tradnl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/>
              <a:t>Segundo nivel</a:t>
            </a:r>
          </a:p>
          <a:p>
            <a:pPr lvl="2" eaLnBrk="1" latinLnBrk="0" hangingPunct="1"/>
            <a:r>
              <a:rPr kumimoji="0" lang="es-ES_tradnl"/>
              <a:t>Tercer nivel</a:t>
            </a:r>
          </a:p>
          <a:p>
            <a:pPr lvl="3" eaLnBrk="1" latinLnBrk="0" hangingPunct="1"/>
            <a:r>
              <a:rPr kumimoji="0" lang="es-ES_tradnl"/>
              <a:t>Cuarto nivel</a:t>
            </a:r>
          </a:p>
          <a:p>
            <a:pPr lvl="4" eaLnBrk="1" latinLnBrk="0" hangingPunct="1"/>
            <a:r>
              <a:rPr kumimoji="0" lang="es-ES_tradnl"/>
              <a:t>Quinto nivel</a:t>
            </a:r>
            <a:endParaRPr kumimoji="0" lang="en-US"/>
          </a:p>
        </p:txBody>
      </p:sp>
      <p:sp>
        <p:nvSpPr>
          <p:cNvPr id="14" name="Marcador de fech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49DBC0B-BE0D-F449-ADF2-9AF5A390967D}" type="datetimeFigureOut">
              <a:rPr lang="es-ES_tradnl" smtClean="0"/>
              <a:pPr/>
              <a:t>25/4/24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7" name="Rectá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á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á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Marcador de número de diapositiva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87685" y="360946"/>
            <a:ext cx="8451516" cy="1064442"/>
          </a:xfrm>
        </p:spPr>
        <p:txBody>
          <a:bodyPr>
            <a:normAutofit fontScale="90000"/>
          </a:bodyPr>
          <a:lstStyle/>
          <a:p>
            <a:r>
              <a:rPr lang="es-ES_tradnl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LENGUAJES </a:t>
            </a:r>
            <a:r>
              <a:rPr lang="es-ES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LIBRES DEL CONTEXTO -  AUTÓMATAS PUSH DOWN</a:t>
            </a:r>
            <a:endParaRPr lang="es-ES_tradnl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362200" y="6166338"/>
            <a:ext cx="6705600" cy="691662"/>
          </a:xfrm>
        </p:spPr>
        <p:txBody>
          <a:bodyPr>
            <a:normAutofit/>
          </a:bodyPr>
          <a:lstStyle/>
          <a:p>
            <a:r>
              <a:rPr lang="es-ES_tradnl" sz="2800" dirty="0"/>
              <a:t>Universidad Nacional de San Luis</a:t>
            </a:r>
          </a:p>
          <a:p>
            <a:endParaRPr lang="es-ES_tradnl" dirty="0"/>
          </a:p>
        </p:txBody>
      </p:sp>
      <p:sp>
        <p:nvSpPr>
          <p:cNvPr id="5" name="Rectángulo 4"/>
          <p:cNvSpPr/>
          <p:nvPr/>
        </p:nvSpPr>
        <p:spPr>
          <a:xfrm>
            <a:off x="5715000" y="4064702"/>
            <a:ext cx="324074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s-ES_tradnl" sz="2000" dirty="0"/>
              <a:t>Autómatas y Lenguajes</a:t>
            </a:r>
          </a:p>
          <a:p>
            <a:pPr>
              <a:spcBef>
                <a:spcPts val="600"/>
              </a:spcBef>
              <a:defRPr/>
            </a:pPr>
            <a:r>
              <a:rPr lang="es-ES_tradnl" sz="2000" dirty="0"/>
              <a:t>Año 2023</a:t>
            </a:r>
          </a:p>
          <a:p>
            <a:pPr>
              <a:spcBef>
                <a:spcPts val="600"/>
              </a:spcBef>
              <a:defRPr/>
            </a:pPr>
            <a:endParaRPr lang="es-ES_tradnl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1E48CDF-3935-2C42-A045-2DC1BED27B39}"/>
              </a:ext>
            </a:extLst>
          </p:cNvPr>
          <p:cNvSpPr txBox="1"/>
          <p:nvPr/>
        </p:nvSpPr>
        <p:spPr>
          <a:xfrm>
            <a:off x="216561" y="6071461"/>
            <a:ext cx="1686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Lic. en Cs. de la </a:t>
            </a:r>
          </a:p>
          <a:p>
            <a:r>
              <a:rPr lang="es-AR" dirty="0"/>
              <a:t>Computación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0CFFD03-CF7C-9147-B792-2A4F970FB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413" y="3757488"/>
            <a:ext cx="2192215" cy="123129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/>
              <a:t>Gr</a:t>
            </a:r>
            <a:r>
              <a:rPr lang="es-ES" sz="4000" dirty="0" err="1"/>
              <a:t>áficamente</a:t>
            </a:r>
            <a:endParaRPr lang="es-ES_tradnl" sz="4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606" y="1786382"/>
            <a:ext cx="6844538" cy="4541214"/>
          </a:xfrm>
          <a:prstGeom prst="rect">
            <a:avLst/>
          </a:prstGeom>
          <a:effectLst>
            <a:glow rad="127000">
              <a:schemeClr val="accent5">
                <a:lumMod val="60000"/>
                <a:lumOff val="40000"/>
              </a:schemeClr>
            </a:glow>
          </a:effec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06FC1CA-9F94-E741-A3B9-B5EE67F07E25}"/>
              </a:ext>
            </a:extLst>
          </p:cNvPr>
          <p:cNvSpPr txBox="1"/>
          <p:nvPr/>
        </p:nvSpPr>
        <p:spPr>
          <a:xfrm>
            <a:off x="6013938" y="644769"/>
            <a:ext cx="2391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dirty="0">
                <a:sym typeface="Symbol" pitchFamily="2" charset="2"/>
              </a:rPr>
              <a:t>(q</a:t>
            </a:r>
            <a:r>
              <a:rPr lang="es-AR" sz="2000" baseline="-25000" dirty="0">
                <a:sym typeface="Symbol" pitchFamily="2" charset="2"/>
              </a:rPr>
              <a:t>1</a:t>
            </a:r>
            <a:r>
              <a:rPr lang="es-AR" sz="2000" dirty="0">
                <a:sym typeface="Symbol" pitchFamily="2" charset="2"/>
              </a:rPr>
              <a:t>,a,Z</a:t>
            </a:r>
            <a:r>
              <a:rPr lang="es-AR" sz="2000" baseline="-25000" dirty="0">
                <a:sym typeface="Symbol" pitchFamily="2" charset="2"/>
              </a:rPr>
              <a:t>0</a:t>
            </a:r>
            <a:r>
              <a:rPr lang="es-AR" sz="2000" dirty="0">
                <a:sym typeface="Symbol" pitchFamily="2" charset="2"/>
              </a:rPr>
              <a:t>) ={(q</a:t>
            </a:r>
            <a:r>
              <a:rPr lang="es-AR" sz="2000" baseline="-25000" dirty="0">
                <a:sym typeface="Symbol" pitchFamily="2" charset="2"/>
              </a:rPr>
              <a:t>2</a:t>
            </a:r>
            <a:r>
              <a:rPr lang="es-AR" sz="2000" dirty="0">
                <a:sym typeface="Symbol" pitchFamily="2" charset="2"/>
              </a:rPr>
              <a:t>,</a:t>
            </a:r>
            <a:r>
              <a:rPr lang="es-AR" dirty="0">
                <a:sym typeface="Symbol" pitchFamily="2" charset="2"/>
              </a:rPr>
              <a:t> </a:t>
            </a:r>
            <a:r>
              <a:rPr lang="es-AR" sz="2000" dirty="0">
                <a:sym typeface="Symbol" pitchFamily="2" charset="2"/>
              </a:rPr>
              <a:t>)}</a:t>
            </a:r>
            <a:endParaRPr lang="es-AR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/>
              <a:t>Ejemplo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784" y="2696778"/>
            <a:ext cx="7592763" cy="335952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A6D62CE5-6EE3-9943-8C73-57171AAA3FB5}"/>
              </a:ext>
            </a:extLst>
          </p:cNvPr>
          <p:cNvSpPr txBox="1"/>
          <p:nvPr/>
        </p:nvSpPr>
        <p:spPr>
          <a:xfrm>
            <a:off x="1382111" y="1717257"/>
            <a:ext cx="6198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b="1" dirty="0"/>
              <a:t>L = {a</a:t>
            </a:r>
            <a:r>
              <a:rPr lang="es-AR" sz="2400" b="1" baseline="30000" dirty="0"/>
              <a:t>n</a:t>
            </a:r>
            <a:r>
              <a:rPr lang="es-AR" sz="2400" b="1" dirty="0"/>
              <a:t> b</a:t>
            </a:r>
            <a:r>
              <a:rPr lang="es-AR" sz="2400" b="1" baseline="30000" dirty="0"/>
              <a:t>n</a:t>
            </a:r>
            <a:r>
              <a:rPr lang="es-AR" sz="2400" b="1" dirty="0"/>
              <a:t> /n </a:t>
            </a:r>
            <a:r>
              <a:rPr lang="es-AR" sz="2400" b="1" dirty="0">
                <a:sym typeface="Symbol" pitchFamily="2" charset="2"/>
              </a:rPr>
              <a:t>&gt;</a:t>
            </a:r>
            <a:r>
              <a:rPr lang="es-AR" sz="2400" b="1" dirty="0"/>
              <a:t> 0} = {ab, aabb, aaabbb,…}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3025" y="107577"/>
            <a:ext cx="8153400" cy="990600"/>
          </a:xfrm>
        </p:spPr>
        <p:txBody>
          <a:bodyPr>
            <a:normAutofit/>
          </a:bodyPr>
          <a:lstStyle/>
          <a:p>
            <a:r>
              <a:rPr lang="es-ES_tradnl" sz="4000" dirty="0" err="1"/>
              <a:t>Ejecuci</a:t>
            </a:r>
            <a:r>
              <a:rPr lang="es-ES" sz="4000" dirty="0" err="1"/>
              <a:t>ón</a:t>
            </a:r>
            <a:endParaRPr lang="es-ES_tradnl" sz="40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969" y="1640938"/>
            <a:ext cx="6697997" cy="4884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759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 err="1"/>
              <a:t>Ejecuci</a:t>
            </a:r>
            <a:r>
              <a:rPr lang="es-ES" sz="4000" dirty="0" err="1"/>
              <a:t>ón</a:t>
            </a:r>
            <a:endParaRPr lang="es-ES_tradnl" sz="4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5753" y="1787476"/>
            <a:ext cx="6939593" cy="469880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6032" y="134471"/>
            <a:ext cx="8404412" cy="990600"/>
          </a:xfrm>
        </p:spPr>
        <p:txBody>
          <a:bodyPr>
            <a:noAutofit/>
          </a:bodyPr>
          <a:lstStyle/>
          <a:p>
            <a:r>
              <a:rPr lang="es-ES_tradnl" sz="4000" dirty="0" err="1"/>
              <a:t>Ejecuci</a:t>
            </a:r>
            <a:r>
              <a:rPr lang="es-ES" sz="4000" dirty="0" err="1"/>
              <a:t>ón</a:t>
            </a:r>
            <a:endParaRPr lang="es-ES_tradnl" sz="4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462" y="1629156"/>
            <a:ext cx="6855186" cy="480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169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 err="1"/>
              <a:t>Ejecuci</a:t>
            </a:r>
            <a:r>
              <a:rPr lang="es-ES" sz="4000" dirty="0" err="1"/>
              <a:t>ón</a:t>
            </a:r>
            <a:endParaRPr lang="es-ES_tradnl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/>
          <a:lstStyle/>
          <a:p>
            <a:pPr marL="0" indent="0">
              <a:buNone/>
            </a:pPr>
            <a:endParaRPr lang="es-ES_tradnl" dirty="0"/>
          </a:p>
          <a:p>
            <a:pPr marL="0" indent="0">
              <a:buNone/>
            </a:pPr>
            <a:endParaRPr lang="es-ES_tradnl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029" y="1777226"/>
            <a:ext cx="7226222" cy="467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4538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 err="1"/>
              <a:t>Ejecuci</a:t>
            </a:r>
            <a:r>
              <a:rPr lang="es-ES" sz="4000" dirty="0" err="1"/>
              <a:t>ón</a:t>
            </a:r>
            <a:endParaRPr lang="es-ES_tradnl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/>
          <a:lstStyle/>
          <a:p>
            <a:pPr marL="0" indent="0">
              <a:buNone/>
            </a:pPr>
            <a:endParaRPr lang="es-ES_tradnl" dirty="0"/>
          </a:p>
          <a:p>
            <a:pPr marL="0" indent="0">
              <a:buNone/>
            </a:pPr>
            <a:endParaRPr lang="es-ES_tradn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0397" y="1756229"/>
            <a:ext cx="6703205" cy="4720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1156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 err="1"/>
              <a:t>Ejecuci</a:t>
            </a:r>
            <a:r>
              <a:rPr lang="es-ES" sz="4000" dirty="0" err="1"/>
              <a:t>ón</a:t>
            </a:r>
            <a:endParaRPr lang="es-ES_tradnl" sz="4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328" y="1753329"/>
            <a:ext cx="6761344" cy="465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6087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 err="1"/>
              <a:t>Ejecuci</a:t>
            </a:r>
            <a:r>
              <a:rPr lang="es-ES" sz="4000" dirty="0" err="1"/>
              <a:t>ón</a:t>
            </a:r>
            <a:endParaRPr lang="es-ES_tradnl" sz="40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642" y="1837076"/>
            <a:ext cx="6822715" cy="4639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982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 err="1"/>
              <a:t>Ejecuci</a:t>
            </a:r>
            <a:r>
              <a:rPr lang="es-ES" sz="4000" dirty="0" err="1"/>
              <a:t>ón</a:t>
            </a:r>
            <a:endParaRPr lang="es-ES_tradnl" sz="4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106" y="1845694"/>
            <a:ext cx="6841788" cy="459308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/>
              <a:t>Reconocimiento de Lenguajes Tipo 2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s-ES_tradnl" sz="2600" dirty="0">
              <a:solidFill>
                <a:schemeClr val="accent3">
                  <a:lumMod val="75000"/>
                </a:schemeClr>
              </a:solidFill>
              <a:latin typeface="Bradley Hand" pitchFamily="2" charset="77"/>
            </a:endParaRPr>
          </a:p>
          <a:p>
            <a:pPr marL="0" indent="0">
              <a:buNone/>
            </a:pPr>
            <a:r>
              <a:rPr lang="es-ES_tradnl" sz="2600" dirty="0">
                <a:solidFill>
                  <a:schemeClr val="accent3">
                    <a:lumMod val="75000"/>
                  </a:schemeClr>
                </a:solidFill>
                <a:latin typeface="Bradley Hand" pitchFamily="2" charset="77"/>
              </a:rPr>
              <a:t>Como ya vimos, no es posible reconocer Lenguajes Tipo 2 utilizando </a:t>
            </a:r>
            <a:r>
              <a:rPr lang="es-ES_tradnl" sz="2600" dirty="0" err="1">
                <a:solidFill>
                  <a:schemeClr val="accent3">
                    <a:lumMod val="75000"/>
                  </a:schemeClr>
                </a:solidFill>
                <a:latin typeface="Bradley Hand" pitchFamily="2" charset="77"/>
              </a:rPr>
              <a:t>Aut</a:t>
            </a:r>
            <a:r>
              <a:rPr lang="es-ES" sz="2600" dirty="0" err="1">
                <a:solidFill>
                  <a:schemeClr val="accent3">
                    <a:lumMod val="75000"/>
                  </a:schemeClr>
                </a:solidFill>
                <a:latin typeface="Bradley Hand" pitchFamily="2" charset="77"/>
              </a:rPr>
              <a:t>ómatas</a:t>
            </a:r>
            <a:r>
              <a:rPr lang="es-ES" sz="2600" dirty="0">
                <a:solidFill>
                  <a:schemeClr val="accent3">
                    <a:lumMod val="75000"/>
                  </a:schemeClr>
                </a:solidFill>
                <a:latin typeface="Bradley Hand" pitchFamily="2" charset="77"/>
              </a:rPr>
              <a:t> Finitos (AF).</a:t>
            </a:r>
          </a:p>
          <a:p>
            <a:pPr marL="0" indent="0">
              <a:buNone/>
            </a:pPr>
            <a:endParaRPr lang="es-E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ES" sz="2600" b="1" dirty="0">
                <a:latin typeface="Arial" panose="020B0604020202020204" pitchFamily="34" charset="0"/>
                <a:cs typeface="Arial" panose="020B0604020202020204" pitchFamily="34" charset="0"/>
              </a:rPr>
              <a:t>Nos podemos preguntar:</a:t>
            </a:r>
          </a:p>
          <a:p>
            <a:pPr marL="0" indent="0">
              <a:buNone/>
            </a:pPr>
            <a:r>
              <a:rPr lang="es-ES" sz="2600" dirty="0">
                <a:latin typeface="Bradley Hand" pitchFamily="2" charset="77"/>
              </a:rPr>
              <a:t>¿Será posible extender los AF para que puedan aceptar este tipo de lenguajes?</a:t>
            </a:r>
          </a:p>
          <a:p>
            <a:pPr marL="0" indent="0">
              <a:buNone/>
            </a:pPr>
            <a:r>
              <a:rPr lang="es-ES" sz="2600" dirty="0">
                <a:latin typeface="Bradley Hand" pitchFamily="2" charset="77"/>
              </a:rPr>
              <a:t>La idea es agregar una estructura auxiliar (pila), que actúa como memoria, este nuevo autómata se denomina Autómata </a:t>
            </a:r>
            <a:r>
              <a:rPr lang="es-ES" sz="2600" dirty="0" err="1">
                <a:latin typeface="Bradley Hand" pitchFamily="2" charset="77"/>
              </a:rPr>
              <a:t>Push</a:t>
            </a:r>
            <a:r>
              <a:rPr lang="es-ES" sz="2600" dirty="0">
                <a:latin typeface="Bradley Hand" pitchFamily="2" charset="77"/>
              </a:rPr>
              <a:t> Down (APD).</a:t>
            </a:r>
            <a:endParaRPr lang="es-ES_tradnl" sz="2600" dirty="0">
              <a:latin typeface="Bradley Han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31069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 err="1"/>
              <a:t>Ejecuci</a:t>
            </a:r>
            <a:r>
              <a:rPr lang="es-ES" sz="4000" dirty="0" err="1"/>
              <a:t>ón</a:t>
            </a:r>
            <a:endParaRPr lang="es-ES_tradnl" sz="40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1619352"/>
            <a:ext cx="6450760" cy="4278339"/>
          </a:xfrm>
          <a:prstGeom prst="rect">
            <a:avLst/>
          </a:prstGeom>
        </p:spPr>
      </p:pic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04580652-A12C-044E-980C-D7CAA11387AD}"/>
              </a:ext>
            </a:extLst>
          </p:cNvPr>
          <p:cNvCxnSpPr>
            <a:cxnSpLocks/>
          </p:cNvCxnSpPr>
          <p:nvPr/>
        </p:nvCxnSpPr>
        <p:spPr>
          <a:xfrm>
            <a:off x="3506723" y="3200400"/>
            <a:ext cx="331305" cy="228600"/>
          </a:xfrm>
          <a:prstGeom prst="line">
            <a:avLst/>
          </a:prstGeom>
          <a:ln w="317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>
            <a:extLst>
              <a:ext uri="{FF2B5EF4-FFF2-40B4-BE49-F238E27FC236}">
                <a16:creationId xmlns:a16="http://schemas.microsoft.com/office/drawing/2014/main" id="{7F121D68-E007-8043-AD68-5BC6583538FA}"/>
              </a:ext>
            </a:extLst>
          </p:cNvPr>
          <p:cNvCxnSpPr>
            <a:cxnSpLocks/>
          </p:cNvCxnSpPr>
          <p:nvPr/>
        </p:nvCxnSpPr>
        <p:spPr>
          <a:xfrm rot="16200000" flipH="1">
            <a:off x="6447182" y="5753455"/>
            <a:ext cx="569847" cy="132525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9DAA541-4D8C-7C40-850D-DF978AB14DC9}"/>
              </a:ext>
            </a:extLst>
          </p:cNvPr>
          <p:cNvSpPr txBox="1"/>
          <p:nvPr/>
        </p:nvSpPr>
        <p:spPr>
          <a:xfrm>
            <a:off x="6048550" y="6051159"/>
            <a:ext cx="2717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/>
              <a:t>Porque consumió la cadena y llegó a estado final</a:t>
            </a: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D3A7CBA6-48D9-9443-B699-4A56C55A4F9F}"/>
              </a:ext>
            </a:extLst>
          </p:cNvPr>
          <p:cNvCxnSpPr/>
          <p:nvPr/>
        </p:nvCxnSpPr>
        <p:spPr>
          <a:xfrm flipV="1">
            <a:off x="3672375" y="2014330"/>
            <a:ext cx="3550060" cy="1186070"/>
          </a:xfrm>
          <a:prstGeom prst="straightConnector1">
            <a:avLst/>
          </a:prstGeom>
          <a:ln w="2222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1EB5274-FDAC-654A-983D-45BA71F2A2C6}"/>
              </a:ext>
            </a:extLst>
          </p:cNvPr>
          <p:cNvSpPr txBox="1"/>
          <p:nvPr/>
        </p:nvSpPr>
        <p:spPr>
          <a:xfrm>
            <a:off x="7235686" y="1829664"/>
            <a:ext cx="187423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i="1" dirty="0">
                <a:solidFill>
                  <a:schemeClr val="accent5">
                    <a:lumMod val="75000"/>
                  </a:schemeClr>
                </a:solidFill>
              </a:rPr>
              <a:t>La última </a:t>
            </a:r>
            <a:r>
              <a:rPr lang="es-AR" b="1" i="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s-AR" i="1" dirty="0">
                <a:solidFill>
                  <a:schemeClr val="accent5">
                    <a:lumMod val="75000"/>
                  </a:schemeClr>
                </a:solidFill>
              </a:rPr>
              <a:t> fue </a:t>
            </a:r>
          </a:p>
          <a:p>
            <a:r>
              <a:rPr lang="es-AR" i="1" dirty="0">
                <a:solidFill>
                  <a:schemeClr val="accent5">
                    <a:lumMod val="75000"/>
                  </a:schemeClr>
                </a:solidFill>
              </a:rPr>
              <a:t>consumida, por </a:t>
            </a:r>
          </a:p>
          <a:p>
            <a:r>
              <a:rPr lang="es-AR" i="1" dirty="0">
                <a:solidFill>
                  <a:schemeClr val="accent5">
                    <a:lumMod val="75000"/>
                  </a:schemeClr>
                </a:solidFill>
              </a:rPr>
              <a:t>lo tanto la cabeza</a:t>
            </a:r>
          </a:p>
          <a:p>
            <a:r>
              <a:rPr lang="es-AR" i="1" dirty="0">
                <a:solidFill>
                  <a:schemeClr val="accent5">
                    <a:lumMod val="75000"/>
                  </a:schemeClr>
                </a:solidFill>
              </a:rPr>
              <a:t>lectora ya no la </a:t>
            </a:r>
          </a:p>
          <a:p>
            <a:r>
              <a:rPr lang="es-AR" i="1" dirty="0">
                <a:solidFill>
                  <a:schemeClr val="accent5">
                    <a:lumMod val="75000"/>
                  </a:schemeClr>
                </a:solidFill>
              </a:rPr>
              <a:t>apunta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/>
              <a:t>Movimientos posibles en un APD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595" y="2014893"/>
            <a:ext cx="8648809" cy="4014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5169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/>
              <a:t>Movimientos posibles en un APD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816" y="2223262"/>
            <a:ext cx="8585272" cy="2921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2653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 err="1"/>
              <a:t>Aceptaci</a:t>
            </a:r>
            <a:r>
              <a:rPr lang="es-ES" sz="4000" dirty="0" err="1"/>
              <a:t>ón</a:t>
            </a:r>
            <a:r>
              <a:rPr lang="es-ES" sz="4000" dirty="0"/>
              <a:t> en un APD</a:t>
            </a:r>
            <a:endParaRPr lang="es-ES_tradnl" sz="40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1C45052-3C6D-364E-BC4C-CC357AB2293E}"/>
              </a:ext>
            </a:extLst>
          </p:cNvPr>
          <p:cNvSpPr txBox="1"/>
          <p:nvPr/>
        </p:nvSpPr>
        <p:spPr>
          <a:xfrm>
            <a:off x="846629" y="2074385"/>
            <a:ext cx="70054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b="1" dirty="0">
                <a:solidFill>
                  <a:schemeClr val="bg2">
                    <a:lumMod val="75000"/>
                  </a:schemeClr>
                </a:solidFill>
                <a:latin typeface="Bradley Hand" pitchFamily="2" charset="77"/>
              </a:rPr>
              <a:t>Una cadena es aceptada si existe una computación,</a:t>
            </a:r>
          </a:p>
          <a:p>
            <a:r>
              <a:rPr lang="es-AR" sz="2400" b="1" dirty="0">
                <a:solidFill>
                  <a:schemeClr val="bg2">
                    <a:lumMod val="75000"/>
                  </a:schemeClr>
                </a:solidFill>
                <a:latin typeface="Bradley Hand" pitchFamily="2" charset="77"/>
              </a:rPr>
              <a:t>tal que: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BFC2E1D-C64A-FF47-B498-7A67D5095A76}"/>
              </a:ext>
            </a:extLst>
          </p:cNvPr>
          <p:cNvSpPr txBox="1"/>
          <p:nvPr/>
        </p:nvSpPr>
        <p:spPr>
          <a:xfrm>
            <a:off x="2318819" y="3306879"/>
            <a:ext cx="4305987" cy="830997"/>
          </a:xfrm>
          <a:prstGeom prst="rect">
            <a:avLst/>
          </a:prstGeom>
          <a:noFill/>
          <a:effectLst>
            <a:glow rad="203200">
              <a:srgbClr val="1D5C6C">
                <a:alpha val="40000"/>
              </a:srgbClr>
            </a:glow>
          </a:effectLst>
        </p:spPr>
        <p:txBody>
          <a:bodyPr wrap="none" rtlCol="0">
            <a:spAutoFit/>
          </a:bodyPr>
          <a:lstStyle/>
          <a:p>
            <a:r>
              <a:rPr lang="es-A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radley Hand" pitchFamily="2" charset="77"/>
              </a:rPr>
              <a:t>Toda la entrada es consumida </a:t>
            </a:r>
          </a:p>
          <a:p>
            <a:pPr algn="ctr"/>
            <a:r>
              <a:rPr lang="es-AR" sz="2400" b="1" dirty="0">
                <a:solidFill>
                  <a:srgbClr val="7030A0"/>
                </a:solidFill>
                <a:latin typeface="Bradley Hand" pitchFamily="2" charset="77"/>
              </a:rPr>
              <a:t>y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66F909C-C5CF-B94D-8ADA-F3F82666F8C1}"/>
              </a:ext>
            </a:extLst>
          </p:cNvPr>
          <p:cNvSpPr txBox="1"/>
          <p:nvPr/>
        </p:nvSpPr>
        <p:spPr>
          <a:xfrm>
            <a:off x="1689082" y="5299746"/>
            <a:ext cx="22813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Bradley Hand" pitchFamily="2" charset="77"/>
              </a:rPr>
              <a:t>El último estado es</a:t>
            </a:r>
          </a:p>
          <a:p>
            <a:r>
              <a:rPr lang="es-AR" sz="2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Bradley Hand" pitchFamily="2" charset="77"/>
              </a:rPr>
              <a:t> final (aceptación)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BB99096-670A-5E48-8C4F-2A8A915880B3}"/>
              </a:ext>
            </a:extLst>
          </p:cNvPr>
          <p:cNvSpPr txBox="1"/>
          <p:nvPr/>
        </p:nvSpPr>
        <p:spPr>
          <a:xfrm>
            <a:off x="5591907" y="5293427"/>
            <a:ext cx="1863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Bradley Hand" pitchFamily="2" charset="77"/>
              </a:rPr>
              <a:t>Se vació la pila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E53F919-CDB8-ED4A-A99C-8B8DB7825119}"/>
              </a:ext>
            </a:extLst>
          </p:cNvPr>
          <p:cNvSpPr txBox="1"/>
          <p:nvPr/>
        </p:nvSpPr>
        <p:spPr>
          <a:xfrm>
            <a:off x="4531292" y="5293427"/>
            <a:ext cx="316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b="1" dirty="0">
                <a:latin typeface="Bradley Hand" pitchFamily="2" charset="77"/>
              </a:rPr>
              <a:t>ó</a:t>
            </a:r>
          </a:p>
        </p:txBody>
      </p:sp>
      <p:sp>
        <p:nvSpPr>
          <p:cNvPr id="9" name="Marco 8">
            <a:extLst>
              <a:ext uri="{FF2B5EF4-FFF2-40B4-BE49-F238E27FC236}">
                <a16:creationId xmlns:a16="http://schemas.microsoft.com/office/drawing/2014/main" id="{91CF6338-907A-9342-A8FE-70C9CDAEBE51}"/>
              </a:ext>
            </a:extLst>
          </p:cNvPr>
          <p:cNvSpPr/>
          <p:nvPr/>
        </p:nvSpPr>
        <p:spPr>
          <a:xfrm>
            <a:off x="2227385" y="3153508"/>
            <a:ext cx="4571999" cy="1090246"/>
          </a:xfrm>
          <a:prstGeom prst="frame">
            <a:avLst>
              <a:gd name="adj1" fmla="val 9470"/>
            </a:avLst>
          </a:prstGeom>
          <a:solidFill>
            <a:srgbClr val="C98C90"/>
          </a:solidFill>
          <a:ln w="317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10" name="Flecha abajo 9">
            <a:extLst>
              <a:ext uri="{FF2B5EF4-FFF2-40B4-BE49-F238E27FC236}">
                <a16:creationId xmlns:a16="http://schemas.microsoft.com/office/drawing/2014/main" id="{049123C3-771A-A543-90A3-F085E1F4B3EF}"/>
              </a:ext>
            </a:extLst>
          </p:cNvPr>
          <p:cNvSpPr/>
          <p:nvPr/>
        </p:nvSpPr>
        <p:spPr>
          <a:xfrm rot="2333250">
            <a:off x="3743222" y="4218289"/>
            <a:ext cx="256678" cy="1104859"/>
          </a:xfrm>
          <a:prstGeom prst="downArrow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1" name="Flecha abajo 10">
            <a:extLst>
              <a:ext uri="{FF2B5EF4-FFF2-40B4-BE49-F238E27FC236}">
                <a16:creationId xmlns:a16="http://schemas.microsoft.com/office/drawing/2014/main" id="{721F7CE6-41D8-3C4B-9EBE-6B1EE14B43CD}"/>
              </a:ext>
            </a:extLst>
          </p:cNvPr>
          <p:cNvSpPr/>
          <p:nvPr/>
        </p:nvSpPr>
        <p:spPr>
          <a:xfrm rot="18988397">
            <a:off x="5064337" y="4216161"/>
            <a:ext cx="256678" cy="1104859"/>
          </a:xfrm>
          <a:prstGeom prst="downArrow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18859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 animBg="1"/>
      <p:bldP spid="10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/>
              <a:t>Otro Ejemplo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91439" y="1835332"/>
            <a:ext cx="8933291" cy="47940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baseline="30000" dirty="0"/>
          </a:p>
          <a:p>
            <a:pPr marL="0" indent="0">
              <a:buNone/>
            </a:pPr>
            <a:endParaRPr lang="es-ES_tradnl" baseline="30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651" y="1679039"/>
            <a:ext cx="5943600" cy="6985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527" y="2472971"/>
            <a:ext cx="5765800" cy="2616200"/>
          </a:xfrm>
          <a:prstGeom prst="rect">
            <a:avLst/>
          </a:prstGeom>
          <a:effectLst>
            <a:glow rad="190500">
              <a:schemeClr val="accent1">
                <a:alpha val="40000"/>
              </a:schemeClr>
            </a:glow>
            <a:outerShdw blurRad="50800" dist="50800" dir="5400000" algn="ctr" rotWithShape="0">
              <a:srgbClr val="000000">
                <a:alpha val="81000"/>
              </a:srgbClr>
            </a:outerShdw>
            <a:reflection endPos="0" dir="5400000" sy="-100000" algn="bl" rotWithShape="0"/>
          </a:effectLst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EB39BCBC-01BF-0C4F-AD3E-03B527659F4C}"/>
              </a:ext>
            </a:extLst>
          </p:cNvPr>
          <p:cNvSpPr/>
          <p:nvPr/>
        </p:nvSpPr>
        <p:spPr>
          <a:xfrm>
            <a:off x="5547291" y="2568708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dirty="0">
                <a:sym typeface="Symbol" pitchFamily="2" charset="2"/>
              </a:rPr>
              <a:t></a:t>
            </a:r>
            <a:endParaRPr lang="es-AR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3109ED91-D296-D849-ADAF-F0B73B753E46}"/>
              </a:ext>
            </a:extLst>
          </p:cNvPr>
          <p:cNvSpPr/>
          <p:nvPr/>
        </p:nvSpPr>
        <p:spPr>
          <a:xfrm>
            <a:off x="5578197" y="4123549"/>
            <a:ext cx="4682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2000" dirty="0"/>
              <a:t>Z</a:t>
            </a:r>
            <a:r>
              <a:rPr lang="es-AR" sz="2000" baseline="-25000" dirty="0"/>
              <a:t>0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F8B5D91-BBDE-BA4C-8944-1B0E9127BD71}"/>
              </a:ext>
            </a:extLst>
          </p:cNvPr>
          <p:cNvSpPr/>
          <p:nvPr/>
        </p:nvSpPr>
        <p:spPr>
          <a:xfrm>
            <a:off x="4402432" y="3301244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dirty="0">
                <a:sym typeface="Symbol" pitchFamily="2" charset="2"/>
              </a:rPr>
              <a:t></a:t>
            </a:r>
            <a:endParaRPr lang="es-AR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C68C0904-3661-354E-B4FD-6897BDF2C8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220" y="5375618"/>
            <a:ext cx="5765800" cy="1183413"/>
          </a:xfrm>
          <a:prstGeom prst="rect">
            <a:avLst/>
          </a:prstGeom>
        </p:spPr>
      </p:pic>
      <p:sp>
        <p:nvSpPr>
          <p:cNvPr id="13" name="Flecha izquierda 12">
            <a:extLst>
              <a:ext uri="{FF2B5EF4-FFF2-40B4-BE49-F238E27FC236}">
                <a16:creationId xmlns:a16="http://schemas.microsoft.com/office/drawing/2014/main" id="{3A40608E-2D3C-1740-8E91-A72F7C253619}"/>
              </a:ext>
            </a:extLst>
          </p:cNvPr>
          <p:cNvSpPr/>
          <p:nvPr/>
        </p:nvSpPr>
        <p:spPr>
          <a:xfrm>
            <a:off x="6322327" y="5714304"/>
            <a:ext cx="534499" cy="197460"/>
          </a:xfrm>
          <a:prstGeom prst="leftArrow">
            <a:avLst/>
          </a:prstGeom>
          <a:ln w="22225"/>
          <a:effectLst>
            <a:glow rad="139700">
              <a:schemeClr val="bg2"/>
            </a:glow>
            <a:outerShdw blurRad="38100" dist="30000" dir="5400000" rotWithShape="0">
              <a:srgbClr val="000000">
                <a:alpha val="4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D86E2F6-DC5E-624E-890E-1D0E02EDD1A0}"/>
              </a:ext>
            </a:extLst>
          </p:cNvPr>
          <p:cNvSpPr txBox="1"/>
          <p:nvPr/>
        </p:nvSpPr>
        <p:spPr>
          <a:xfrm>
            <a:off x="6935299" y="5502037"/>
            <a:ext cx="21996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Especificación de la</a:t>
            </a:r>
          </a:p>
          <a:p>
            <a:r>
              <a:rPr lang="es-AR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función de transición</a:t>
            </a:r>
          </a:p>
        </p:txBody>
      </p:sp>
      <p:sp>
        <p:nvSpPr>
          <p:cNvPr id="15" name="Flecha izquierda 14">
            <a:extLst>
              <a:ext uri="{FF2B5EF4-FFF2-40B4-BE49-F238E27FC236}">
                <a16:creationId xmlns:a16="http://schemas.microsoft.com/office/drawing/2014/main" id="{6106E2F7-1C5F-D94E-8B47-22D6A438BAC1}"/>
              </a:ext>
            </a:extLst>
          </p:cNvPr>
          <p:cNvSpPr/>
          <p:nvPr/>
        </p:nvSpPr>
        <p:spPr>
          <a:xfrm>
            <a:off x="4455221" y="4726255"/>
            <a:ext cx="2245951" cy="129830"/>
          </a:xfrm>
          <a:prstGeom prst="leftArrow">
            <a:avLst/>
          </a:prstGeom>
          <a:solidFill>
            <a:schemeClr val="bg2">
              <a:lumMod val="60000"/>
              <a:lumOff val="40000"/>
            </a:schemeClr>
          </a:solidFill>
          <a:ln w="6350" cmpd="dbl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B8746B8A-0B0D-CF47-A875-78DD816240D9}"/>
              </a:ext>
            </a:extLst>
          </p:cNvPr>
          <p:cNvSpPr txBox="1"/>
          <p:nvPr/>
        </p:nvSpPr>
        <p:spPr>
          <a:xfrm>
            <a:off x="6787415" y="4543139"/>
            <a:ext cx="2105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Aceptación por esta-</a:t>
            </a:r>
          </a:p>
          <a:p>
            <a:r>
              <a:rPr lang="es-AR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do final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 animBg="1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3600" dirty="0"/>
              <a:t>APD que acepta por pila vacía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91439" y="1835332"/>
            <a:ext cx="8933291" cy="47940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baseline="30000" dirty="0"/>
          </a:p>
          <a:p>
            <a:pPr marL="0" indent="0">
              <a:buNone/>
            </a:pPr>
            <a:endParaRPr lang="es-ES_tradnl" baseline="30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748" y="1630297"/>
            <a:ext cx="5943600" cy="6985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48" y="2492505"/>
            <a:ext cx="5765800" cy="2616200"/>
          </a:xfrm>
          <a:prstGeom prst="rect">
            <a:avLst/>
          </a:prstGeom>
          <a:effectLst>
            <a:glow rad="190500">
              <a:schemeClr val="accent1">
                <a:alpha val="40000"/>
              </a:schemeClr>
            </a:glow>
            <a:outerShdw blurRad="50800" dist="50800" dir="5400000" algn="ctr" rotWithShape="0">
              <a:srgbClr val="000000">
                <a:alpha val="81000"/>
              </a:srgbClr>
            </a:outerShdw>
            <a:reflection endPos="0" dir="5400000" sy="-100000" algn="bl" rotWithShape="0"/>
          </a:effectLst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EB39BCBC-01BF-0C4F-AD3E-03B527659F4C}"/>
              </a:ext>
            </a:extLst>
          </p:cNvPr>
          <p:cNvSpPr/>
          <p:nvPr/>
        </p:nvSpPr>
        <p:spPr>
          <a:xfrm>
            <a:off x="5622807" y="2524264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dirty="0">
                <a:sym typeface="Symbol" pitchFamily="2" charset="2"/>
              </a:rPr>
              <a:t></a:t>
            </a:r>
            <a:endParaRPr lang="es-AR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F8B5D91-BBDE-BA4C-8944-1B0E9127BD71}"/>
              </a:ext>
            </a:extLst>
          </p:cNvPr>
          <p:cNvSpPr/>
          <p:nvPr/>
        </p:nvSpPr>
        <p:spPr>
          <a:xfrm>
            <a:off x="4416348" y="3285460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dirty="0">
                <a:sym typeface="Symbol" pitchFamily="2" charset="2"/>
              </a:rPr>
              <a:t></a:t>
            </a:r>
            <a:endParaRPr lang="es-AR" dirty="0"/>
          </a:p>
        </p:txBody>
      </p:sp>
      <p:sp>
        <p:nvSpPr>
          <p:cNvPr id="13" name="Flecha izquierda 12">
            <a:extLst>
              <a:ext uri="{FF2B5EF4-FFF2-40B4-BE49-F238E27FC236}">
                <a16:creationId xmlns:a16="http://schemas.microsoft.com/office/drawing/2014/main" id="{3A40608E-2D3C-1740-8E91-A72F7C253619}"/>
              </a:ext>
            </a:extLst>
          </p:cNvPr>
          <p:cNvSpPr/>
          <p:nvPr/>
        </p:nvSpPr>
        <p:spPr>
          <a:xfrm flipV="1">
            <a:off x="6378448" y="5760023"/>
            <a:ext cx="478378" cy="163061"/>
          </a:xfrm>
          <a:prstGeom prst="leftArrow">
            <a:avLst/>
          </a:prstGeom>
          <a:ln w="22225"/>
          <a:effectLst>
            <a:glow rad="139700">
              <a:schemeClr val="bg2"/>
            </a:glow>
            <a:outerShdw blurRad="38100" dist="30000" dir="5400000" rotWithShape="0">
              <a:srgbClr val="000000">
                <a:alpha val="4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D86E2F6-DC5E-624E-890E-1D0E02EDD1A0}"/>
              </a:ext>
            </a:extLst>
          </p:cNvPr>
          <p:cNvSpPr txBox="1"/>
          <p:nvPr/>
        </p:nvSpPr>
        <p:spPr>
          <a:xfrm>
            <a:off x="6935299" y="5502037"/>
            <a:ext cx="21996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Especificación de la</a:t>
            </a:r>
          </a:p>
          <a:p>
            <a:r>
              <a:rPr lang="es-AR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función de transición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F2490007-18A2-8A48-BE19-4A4BEDEE9F07}"/>
              </a:ext>
            </a:extLst>
          </p:cNvPr>
          <p:cNvSpPr/>
          <p:nvPr/>
        </p:nvSpPr>
        <p:spPr>
          <a:xfrm>
            <a:off x="5643859" y="4203616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dirty="0">
                <a:sym typeface="Symbol" pitchFamily="2" charset="2"/>
              </a:rPr>
              <a:t></a:t>
            </a:r>
            <a:endParaRPr lang="es-AR" dirty="0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141306E3-44C7-664D-B970-7B733D95D55A}"/>
              </a:ext>
            </a:extLst>
          </p:cNvPr>
          <p:cNvSpPr/>
          <p:nvPr/>
        </p:nvSpPr>
        <p:spPr>
          <a:xfrm>
            <a:off x="3702714" y="4344368"/>
            <a:ext cx="755992" cy="646331"/>
          </a:xfrm>
          <a:prstGeom prst="ellipse">
            <a:avLst/>
          </a:prstGeom>
          <a:blipFill>
            <a:blip r:embed="rId4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E8809B1-4935-3F4E-BEFE-835F096F027F}"/>
              </a:ext>
            </a:extLst>
          </p:cNvPr>
          <p:cNvSpPr txBox="1"/>
          <p:nvPr/>
        </p:nvSpPr>
        <p:spPr>
          <a:xfrm>
            <a:off x="3889243" y="4471886"/>
            <a:ext cx="416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/>
              <a:t>q</a:t>
            </a:r>
            <a:r>
              <a:rPr lang="es-AR" baseline="-25000" dirty="0"/>
              <a:t>3</a:t>
            </a:r>
          </a:p>
        </p:txBody>
      </p:sp>
      <p:sp>
        <p:nvSpPr>
          <p:cNvPr id="17" name="Flecha izquierda 16">
            <a:extLst>
              <a:ext uri="{FF2B5EF4-FFF2-40B4-BE49-F238E27FC236}">
                <a16:creationId xmlns:a16="http://schemas.microsoft.com/office/drawing/2014/main" id="{86560650-6F35-4E4E-951F-42DAB4096172}"/>
              </a:ext>
            </a:extLst>
          </p:cNvPr>
          <p:cNvSpPr/>
          <p:nvPr/>
        </p:nvSpPr>
        <p:spPr>
          <a:xfrm>
            <a:off x="4458706" y="4736657"/>
            <a:ext cx="2199641" cy="104562"/>
          </a:xfrm>
          <a:prstGeom prst="leftArrow">
            <a:avLst/>
          </a:prstGeom>
          <a:solidFill>
            <a:schemeClr val="bg2">
              <a:lumMod val="60000"/>
              <a:lumOff val="40000"/>
            </a:schemeClr>
          </a:solidFill>
          <a:ln w="6350" cmpd="dbl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A8392AE-A9E7-BC45-88B4-CFE2CB3FF232}"/>
              </a:ext>
            </a:extLst>
          </p:cNvPr>
          <p:cNvSpPr txBox="1"/>
          <p:nvPr/>
        </p:nvSpPr>
        <p:spPr>
          <a:xfrm>
            <a:off x="6660985" y="4484987"/>
            <a:ext cx="20297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Aceptación por pila</a:t>
            </a:r>
          </a:p>
          <a:p>
            <a:r>
              <a:rPr lang="es-AR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vacía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69884083-C8BF-4946-B701-36D37BCAA8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265" y="5353452"/>
            <a:ext cx="5763310" cy="116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691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7" grpId="0" animBg="1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8536" y="23622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s-ES_tradnl" dirty="0"/>
              <a:t>Configuraciones o descripciones </a:t>
            </a:r>
            <a:r>
              <a:rPr lang="es-ES_tradnl" dirty="0" err="1"/>
              <a:t>instant</a:t>
            </a:r>
            <a:r>
              <a:rPr lang="es-ES" dirty="0" err="1"/>
              <a:t>áneas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b="1" baseline="30000" dirty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endParaRPr lang="es-ES" dirty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endParaRPr lang="es-ES" dirty="0">
              <a:solidFill>
                <a:srgbClr val="FF0000"/>
              </a:solidFill>
            </a:endParaRPr>
          </a:p>
          <a:p>
            <a:endParaRPr lang="es-ES_tradn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70" y="1820926"/>
            <a:ext cx="8459068" cy="406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6972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/>
              <a:t>Configuraciones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213" y="2098548"/>
            <a:ext cx="8450269" cy="4046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1180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/>
              <a:t>Configuraciones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1955858"/>
            <a:ext cx="8153400" cy="3987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1806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89C943-3185-5241-A7A9-6F71F5ACC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4000" dirty="0"/>
              <a:t>Ejemplo de uso configuraciones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F8962D0-C024-174C-98A2-B77D819C24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4893" y="2007651"/>
            <a:ext cx="4407666" cy="1999954"/>
          </a:xfrm>
          <a:prstGeom prst="rect">
            <a:avLst/>
          </a:prstGeom>
          <a:effectLst>
            <a:glow rad="190500">
              <a:schemeClr val="accent1">
                <a:alpha val="40000"/>
              </a:schemeClr>
            </a:glow>
            <a:outerShdw blurRad="50800" dist="50800" dir="5400000" algn="ctr" rotWithShape="0">
              <a:srgbClr val="000000">
                <a:alpha val="81000"/>
              </a:srgbClr>
            </a:outerShdw>
            <a:reflection endPos="0" dir="5400000" sy="-100000" algn="bl" rotWithShape="0"/>
          </a:effec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453BB58-5222-8D49-BF5A-C5148858D1AE}"/>
              </a:ext>
            </a:extLst>
          </p:cNvPr>
          <p:cNvSpPr txBox="1"/>
          <p:nvPr/>
        </p:nvSpPr>
        <p:spPr>
          <a:xfrm>
            <a:off x="937845" y="4220308"/>
            <a:ext cx="7737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/>
              <a:t>(q</a:t>
            </a:r>
            <a:r>
              <a:rPr lang="es-AR" b="1" baseline="-25000" dirty="0"/>
              <a:t>0</a:t>
            </a:r>
            <a:r>
              <a:rPr lang="es-AR" b="1" dirty="0"/>
              <a:t>,001111,Z</a:t>
            </a:r>
            <a:r>
              <a:rPr lang="es-AR" b="1" baseline="-25000" dirty="0"/>
              <a:t>0</a:t>
            </a:r>
            <a:r>
              <a:rPr lang="es-AR" b="1" dirty="0"/>
              <a:t>)</a:t>
            </a:r>
            <a:r>
              <a:rPr lang="es-AR" dirty="0"/>
              <a:t>     (q</a:t>
            </a:r>
            <a:r>
              <a:rPr lang="es-AR" baseline="-25000" dirty="0"/>
              <a:t>1</a:t>
            </a:r>
            <a:r>
              <a:rPr lang="es-AR" dirty="0"/>
              <a:t>,01111,00Z</a:t>
            </a:r>
            <a:r>
              <a:rPr lang="es-AR" baseline="-25000" dirty="0"/>
              <a:t>0</a:t>
            </a:r>
            <a:r>
              <a:rPr lang="es-AR" dirty="0"/>
              <a:t>)      (q</a:t>
            </a:r>
            <a:r>
              <a:rPr lang="es-AR" baseline="-25000" dirty="0"/>
              <a:t>1</a:t>
            </a:r>
            <a:r>
              <a:rPr lang="es-AR" dirty="0"/>
              <a:t>,1111,0000Z</a:t>
            </a:r>
            <a:r>
              <a:rPr lang="es-AR" baseline="-25000" dirty="0"/>
              <a:t>0</a:t>
            </a:r>
            <a:r>
              <a:rPr lang="es-AR" dirty="0"/>
              <a:t>)     (q</a:t>
            </a:r>
            <a:r>
              <a:rPr lang="es-AR" baseline="-25000" dirty="0"/>
              <a:t>2</a:t>
            </a:r>
            <a:r>
              <a:rPr lang="es-AR" dirty="0"/>
              <a:t>,111,000Z</a:t>
            </a:r>
            <a:r>
              <a:rPr lang="es-AR" baseline="-25000" dirty="0"/>
              <a:t>0</a:t>
            </a:r>
            <a:r>
              <a:rPr lang="es-AR" dirty="0"/>
              <a:t>)    </a:t>
            </a:r>
          </a:p>
          <a:p>
            <a:endParaRPr lang="es-AR" dirty="0"/>
          </a:p>
          <a:p>
            <a:r>
              <a:rPr lang="es-AR" dirty="0"/>
              <a:t>(q</a:t>
            </a:r>
            <a:r>
              <a:rPr lang="es-AR" baseline="-25000" dirty="0"/>
              <a:t>2</a:t>
            </a:r>
            <a:r>
              <a:rPr lang="es-AR" dirty="0"/>
              <a:t>,11,00Z</a:t>
            </a:r>
            <a:r>
              <a:rPr lang="es-AR" baseline="-25000" dirty="0"/>
              <a:t>0</a:t>
            </a:r>
            <a:r>
              <a:rPr lang="es-AR" dirty="0"/>
              <a:t>)     (q</a:t>
            </a:r>
            <a:r>
              <a:rPr lang="es-AR" baseline="-25000" dirty="0"/>
              <a:t>2</a:t>
            </a:r>
            <a:r>
              <a:rPr lang="es-AR" dirty="0"/>
              <a:t>,1,0Z</a:t>
            </a:r>
            <a:r>
              <a:rPr lang="es-AR" baseline="-25000" dirty="0"/>
              <a:t>0</a:t>
            </a:r>
            <a:r>
              <a:rPr lang="es-AR" dirty="0"/>
              <a:t>)     (q</a:t>
            </a:r>
            <a:r>
              <a:rPr lang="es-AR" baseline="-25000" dirty="0"/>
              <a:t>2</a:t>
            </a:r>
            <a:r>
              <a:rPr lang="es-AR" dirty="0"/>
              <a:t>,</a:t>
            </a:r>
            <a:r>
              <a:rPr lang="es-AR" dirty="0">
                <a:sym typeface="Symbol" pitchFamily="2" charset="2"/>
              </a:rPr>
              <a:t> </a:t>
            </a:r>
            <a:r>
              <a:rPr lang="es-AR" dirty="0"/>
              <a:t> ,Z</a:t>
            </a:r>
            <a:r>
              <a:rPr lang="es-AR" baseline="-25000" dirty="0"/>
              <a:t>0</a:t>
            </a:r>
            <a:r>
              <a:rPr lang="es-AR" dirty="0"/>
              <a:t>)      </a:t>
            </a:r>
            <a:r>
              <a:rPr lang="es-AR" b="1" dirty="0"/>
              <a:t>(q3,</a:t>
            </a:r>
            <a:r>
              <a:rPr lang="es-AR" b="1" dirty="0">
                <a:sym typeface="Symbol" pitchFamily="2" charset="2"/>
              </a:rPr>
              <a:t> </a:t>
            </a:r>
            <a:r>
              <a:rPr lang="es-AR" b="1" dirty="0"/>
              <a:t> ,</a:t>
            </a:r>
            <a:r>
              <a:rPr lang="es-AR" b="1" dirty="0">
                <a:sym typeface="Symbol" pitchFamily="2" charset="2"/>
              </a:rPr>
              <a:t> Z</a:t>
            </a:r>
            <a:r>
              <a:rPr lang="es-AR" b="1" baseline="-25000" dirty="0">
                <a:sym typeface="Symbol" pitchFamily="2" charset="2"/>
              </a:rPr>
              <a:t>0</a:t>
            </a:r>
            <a:r>
              <a:rPr lang="es-AR" b="1" dirty="0"/>
              <a:t> )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028BF2D-DC96-E14A-A912-5B11188FCE55}"/>
              </a:ext>
            </a:extLst>
          </p:cNvPr>
          <p:cNvSpPr txBox="1"/>
          <p:nvPr/>
        </p:nvSpPr>
        <p:spPr>
          <a:xfrm rot="5400000">
            <a:off x="2296865" y="4069051"/>
            <a:ext cx="302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ym typeface="Symbol" pitchFamily="2" charset="2"/>
              </a:rPr>
              <a:t></a:t>
            </a:r>
            <a:endParaRPr lang="es-AR" dirty="0"/>
          </a:p>
          <a:p>
            <a:endParaRPr lang="es-AR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09BF8DC-C056-F945-9B65-29764C9653A3}"/>
              </a:ext>
            </a:extLst>
          </p:cNvPr>
          <p:cNvSpPr txBox="1"/>
          <p:nvPr/>
        </p:nvSpPr>
        <p:spPr>
          <a:xfrm rot="5400000">
            <a:off x="4464050" y="4646413"/>
            <a:ext cx="302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ym typeface="Symbol" pitchFamily="2" charset="2"/>
              </a:rPr>
              <a:t></a:t>
            </a:r>
            <a:endParaRPr lang="es-AR" dirty="0"/>
          </a:p>
          <a:p>
            <a:endParaRPr lang="es-AR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CFB5807-6BC8-1649-96D5-01872BB76220}"/>
              </a:ext>
            </a:extLst>
          </p:cNvPr>
          <p:cNvSpPr txBox="1"/>
          <p:nvPr/>
        </p:nvSpPr>
        <p:spPr>
          <a:xfrm rot="5400000">
            <a:off x="3235568" y="4645773"/>
            <a:ext cx="302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ym typeface="Symbol" pitchFamily="2" charset="2"/>
              </a:rPr>
              <a:t></a:t>
            </a:r>
            <a:endParaRPr lang="es-AR" dirty="0"/>
          </a:p>
          <a:p>
            <a:endParaRPr lang="es-AR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DEA1A1C-557E-BC41-89BB-B411E5CA6C3A}"/>
              </a:ext>
            </a:extLst>
          </p:cNvPr>
          <p:cNvSpPr txBox="1"/>
          <p:nvPr/>
        </p:nvSpPr>
        <p:spPr>
          <a:xfrm rot="5400000">
            <a:off x="2063260" y="4645774"/>
            <a:ext cx="302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ym typeface="Symbol" pitchFamily="2" charset="2"/>
              </a:rPr>
              <a:t></a:t>
            </a:r>
            <a:endParaRPr lang="es-AR" dirty="0"/>
          </a:p>
          <a:p>
            <a:endParaRPr lang="es-AR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00EC276-825D-314A-8FAD-A1C7E04BCF39}"/>
              </a:ext>
            </a:extLst>
          </p:cNvPr>
          <p:cNvSpPr txBox="1"/>
          <p:nvPr/>
        </p:nvSpPr>
        <p:spPr>
          <a:xfrm rot="5400000">
            <a:off x="4140885" y="4072991"/>
            <a:ext cx="302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ym typeface="Symbol" pitchFamily="2" charset="2"/>
              </a:rPr>
              <a:t></a:t>
            </a:r>
            <a:endParaRPr lang="es-AR" dirty="0"/>
          </a:p>
          <a:p>
            <a:endParaRPr lang="es-AR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A8C989E-70DC-AC45-A30A-5711BF387318}"/>
              </a:ext>
            </a:extLst>
          </p:cNvPr>
          <p:cNvSpPr txBox="1"/>
          <p:nvPr/>
        </p:nvSpPr>
        <p:spPr>
          <a:xfrm rot="5400000">
            <a:off x="7818347" y="4081808"/>
            <a:ext cx="302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ym typeface="Symbol" pitchFamily="2" charset="2"/>
              </a:rPr>
              <a:t></a:t>
            </a:r>
            <a:endParaRPr lang="es-AR" dirty="0"/>
          </a:p>
          <a:p>
            <a:endParaRPr lang="es-AR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C3BDFE4-84BC-7E4C-9F4B-C2AA2EC86909}"/>
              </a:ext>
            </a:extLst>
          </p:cNvPr>
          <p:cNvSpPr txBox="1"/>
          <p:nvPr/>
        </p:nvSpPr>
        <p:spPr>
          <a:xfrm rot="5400000">
            <a:off x="6129606" y="4081808"/>
            <a:ext cx="302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ym typeface="Symbol" pitchFamily="2" charset="2"/>
              </a:rPr>
              <a:t></a:t>
            </a:r>
            <a:endParaRPr lang="es-AR" dirty="0"/>
          </a:p>
          <a:p>
            <a:endParaRPr lang="es-AR" dirty="0"/>
          </a:p>
        </p:txBody>
      </p:sp>
      <p:sp>
        <p:nvSpPr>
          <p:cNvPr id="15" name="Flecha abajo 14">
            <a:extLst>
              <a:ext uri="{FF2B5EF4-FFF2-40B4-BE49-F238E27FC236}">
                <a16:creationId xmlns:a16="http://schemas.microsoft.com/office/drawing/2014/main" id="{1BC0BFAA-939F-F84A-947E-8B5F5A4C509C}"/>
              </a:ext>
            </a:extLst>
          </p:cNvPr>
          <p:cNvSpPr/>
          <p:nvPr/>
        </p:nvSpPr>
        <p:spPr>
          <a:xfrm>
            <a:off x="1172308" y="3763108"/>
            <a:ext cx="152400" cy="47785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6" name="Flecha arriba 15">
            <a:extLst>
              <a:ext uri="{FF2B5EF4-FFF2-40B4-BE49-F238E27FC236}">
                <a16:creationId xmlns:a16="http://schemas.microsoft.com/office/drawing/2014/main" id="{EBFB6AE1-E3BF-FB45-83A9-21FFF3D2796F}"/>
              </a:ext>
            </a:extLst>
          </p:cNvPr>
          <p:cNvSpPr/>
          <p:nvPr/>
        </p:nvSpPr>
        <p:spPr>
          <a:xfrm>
            <a:off x="5509846" y="5177046"/>
            <a:ext cx="140677" cy="55864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888D688-4687-D94C-ABCF-B5533F77F270}"/>
              </a:ext>
            </a:extLst>
          </p:cNvPr>
          <p:cNvSpPr txBox="1"/>
          <p:nvPr/>
        </p:nvSpPr>
        <p:spPr>
          <a:xfrm>
            <a:off x="612648" y="3122693"/>
            <a:ext cx="1667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>
                <a:solidFill>
                  <a:srgbClr val="C00000"/>
                </a:solidFill>
                <a:latin typeface="Bradley Hand" pitchFamily="2" charset="77"/>
              </a:rPr>
              <a:t>Configuración</a:t>
            </a:r>
          </a:p>
          <a:p>
            <a:r>
              <a:rPr lang="es-AR" dirty="0">
                <a:solidFill>
                  <a:srgbClr val="C00000"/>
                </a:solidFill>
                <a:latin typeface="Bradley Hand" pitchFamily="2" charset="77"/>
              </a:rPr>
              <a:t>inicial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B5B3648-C437-AB4B-B2E8-2AEE90C38BBF}"/>
              </a:ext>
            </a:extLst>
          </p:cNvPr>
          <p:cNvSpPr txBox="1"/>
          <p:nvPr/>
        </p:nvSpPr>
        <p:spPr>
          <a:xfrm>
            <a:off x="5325115" y="5769103"/>
            <a:ext cx="1667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>
                <a:solidFill>
                  <a:srgbClr val="C00000"/>
                </a:solidFill>
                <a:latin typeface="Bradley Hand" pitchFamily="2" charset="77"/>
              </a:rPr>
              <a:t>Configuración</a:t>
            </a:r>
          </a:p>
          <a:p>
            <a:r>
              <a:rPr lang="es-AR" dirty="0">
                <a:solidFill>
                  <a:srgbClr val="C00000"/>
                </a:solidFill>
                <a:latin typeface="Bradley Hand" pitchFamily="2" charset="77"/>
              </a:rPr>
              <a:t>final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6545099-96A7-3447-8E5C-77D1405B22C0}"/>
              </a:ext>
            </a:extLst>
          </p:cNvPr>
          <p:cNvSpPr txBox="1"/>
          <p:nvPr/>
        </p:nvSpPr>
        <p:spPr>
          <a:xfrm>
            <a:off x="820237" y="2537458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/>
              <a:t>w=001111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0B152903-653F-BC4D-8DF7-828D5FF386C7}"/>
              </a:ext>
            </a:extLst>
          </p:cNvPr>
          <p:cNvSpPr/>
          <p:nvPr/>
        </p:nvSpPr>
        <p:spPr>
          <a:xfrm>
            <a:off x="6356936" y="3256289"/>
            <a:ext cx="3626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1600" dirty="0"/>
              <a:t>Z</a:t>
            </a:r>
            <a:r>
              <a:rPr lang="es-AR" sz="1600" baseline="-25000" dirty="0"/>
              <a:t>0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B87572B7-F3F5-8B4A-8D23-66EFE7493D87}"/>
              </a:ext>
            </a:extLst>
          </p:cNvPr>
          <p:cNvSpPr/>
          <p:nvPr/>
        </p:nvSpPr>
        <p:spPr>
          <a:xfrm>
            <a:off x="6389798" y="2014590"/>
            <a:ext cx="2968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1600" dirty="0">
                <a:sym typeface="Symbol" pitchFamily="2" charset="2"/>
              </a:rPr>
              <a:t></a:t>
            </a:r>
            <a:endParaRPr lang="es-AR" sz="1600" dirty="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E359B843-E5A9-3942-B5C1-C6DB1BEC128C}"/>
              </a:ext>
            </a:extLst>
          </p:cNvPr>
          <p:cNvSpPr/>
          <p:nvPr/>
        </p:nvSpPr>
        <p:spPr>
          <a:xfrm>
            <a:off x="5509846" y="2583507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dirty="0">
                <a:sym typeface="Symbol" pitchFamily="2" charset="2"/>
              </a:rPr>
              <a:t>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72089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/>
              <a:t>Esquema general de un APD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68F5960-F963-E140-A71D-2D6F81A3F9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133" y="2371871"/>
            <a:ext cx="4935750" cy="1796740"/>
          </a:xfrm>
          <a:prstGeom prst="rect">
            <a:avLst/>
          </a:prstGeom>
          <a:effectLst>
            <a:glow rad="177800">
              <a:schemeClr val="accent1">
                <a:alpha val="40000"/>
              </a:schemeClr>
            </a:glow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3D291F3-B500-0C45-B4F5-E60669C10D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150" y="4486129"/>
            <a:ext cx="7505700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879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/>
              <a:t>Lenguaje aceptado por un APD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406" y="2056892"/>
            <a:ext cx="8114638" cy="3464677"/>
          </a:xfrm>
          <a:prstGeom prst="rect">
            <a:avLst/>
          </a:prstGeom>
          <a:effectLst>
            <a:glow rad="139700">
              <a:schemeClr val="accent5">
                <a:lumMod val="7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8815288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/>
              <a:t>Ejercicios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516565" y="1616149"/>
            <a:ext cx="7925686" cy="454010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ES_tradnl" dirty="0"/>
              <a:t>Construir un APD, para cada uno de los siguientes lenguajes:</a:t>
            </a:r>
          </a:p>
          <a:p>
            <a:pPr marL="0" indent="0">
              <a:buNone/>
            </a:pPr>
            <a:endParaRPr lang="es-ES_tradnl" dirty="0"/>
          </a:p>
          <a:p>
            <a:pPr>
              <a:buFont typeface="Wingdings" pitchFamily="2" charset="2"/>
              <a:buChar char="v"/>
            </a:pPr>
            <a:r>
              <a:rPr lang="es-ES_tradnl" sz="2400" dirty="0"/>
              <a:t>L</a:t>
            </a:r>
            <a:r>
              <a:rPr lang="es-ES_tradnl" sz="2400" baseline="-25000" dirty="0"/>
              <a:t>1</a:t>
            </a:r>
            <a:r>
              <a:rPr lang="es-ES_tradnl" sz="2400" dirty="0"/>
              <a:t> = {</a:t>
            </a:r>
            <a:r>
              <a:rPr lang="es-ES_tradnl" sz="2400" dirty="0" err="1"/>
              <a:t>xcx</a:t>
            </a:r>
            <a:r>
              <a:rPr lang="es-ES_tradnl" sz="2400" baseline="30000" dirty="0" err="1"/>
              <a:t>T</a:t>
            </a:r>
            <a:r>
              <a:rPr lang="es-ES_tradnl" sz="2400" dirty="0"/>
              <a:t> / x </a:t>
            </a:r>
            <a:r>
              <a:rPr lang="es-ES_tradnl" sz="2400" dirty="0">
                <a:sym typeface="Symbol" charset="2"/>
              </a:rPr>
              <a:t></a:t>
            </a:r>
            <a:r>
              <a:rPr lang="es-ES_tradnl" sz="2400" dirty="0"/>
              <a:t> {</a:t>
            </a:r>
            <a:r>
              <a:rPr lang="es-ES_tradnl" sz="2400" dirty="0" err="1"/>
              <a:t>a,b</a:t>
            </a:r>
            <a:r>
              <a:rPr lang="es-ES_tradnl" sz="2400" dirty="0"/>
              <a:t>}</a:t>
            </a:r>
            <a:r>
              <a:rPr lang="es-ES_tradnl" sz="2400" baseline="30000" dirty="0"/>
              <a:t>*</a:t>
            </a:r>
            <a:r>
              <a:rPr lang="es-ES_tradnl" sz="2400" dirty="0"/>
              <a:t>} = {</a:t>
            </a:r>
            <a:r>
              <a:rPr lang="es-ES_tradnl" sz="2400" dirty="0" err="1"/>
              <a:t>abcba,aca,abbcbba,bacab</a:t>
            </a:r>
            <a:r>
              <a:rPr lang="es-ES_tradnl" sz="2400" dirty="0"/>
              <a:t>,…}</a:t>
            </a:r>
          </a:p>
          <a:p>
            <a:pPr>
              <a:buFont typeface="Wingdings" pitchFamily="2" charset="2"/>
              <a:buChar char="v"/>
            </a:pPr>
            <a:endParaRPr lang="es-ES_tradnl" sz="2400" dirty="0"/>
          </a:p>
          <a:p>
            <a:pPr>
              <a:buFont typeface="Wingdings" pitchFamily="2" charset="2"/>
              <a:buChar char="v"/>
            </a:pPr>
            <a:r>
              <a:rPr lang="es-ES_tradnl" sz="2400" dirty="0"/>
              <a:t>L</a:t>
            </a:r>
            <a:r>
              <a:rPr lang="es-ES_tradnl" sz="2400" baseline="-25000" dirty="0"/>
              <a:t>2</a:t>
            </a:r>
            <a:r>
              <a:rPr lang="es-ES_tradnl" sz="2400" dirty="0"/>
              <a:t> = {</a:t>
            </a:r>
            <a:r>
              <a:rPr lang="es-ES_tradnl" sz="2400" dirty="0" err="1"/>
              <a:t>a</a:t>
            </a:r>
            <a:r>
              <a:rPr lang="es-ES_tradnl" sz="2400" baseline="30000" dirty="0" err="1"/>
              <a:t>i</a:t>
            </a:r>
            <a:r>
              <a:rPr lang="es-ES_tradnl" sz="2400" dirty="0" err="1"/>
              <a:t>bc</a:t>
            </a:r>
            <a:r>
              <a:rPr lang="es-ES_tradnl" sz="2400" baseline="30000" dirty="0" err="1"/>
              <a:t>k</a:t>
            </a:r>
            <a:r>
              <a:rPr lang="es-ES_tradnl" sz="2400" baseline="30000" dirty="0"/>
              <a:t> </a:t>
            </a:r>
            <a:r>
              <a:rPr lang="es-ES_tradnl" sz="2400" dirty="0"/>
              <a:t>/ </a:t>
            </a:r>
            <a:r>
              <a:rPr lang="es-ES_tradnl" sz="2400" dirty="0" err="1"/>
              <a:t>i,k</a:t>
            </a:r>
            <a:r>
              <a:rPr lang="es-ES_tradnl" sz="2400" dirty="0"/>
              <a:t> </a:t>
            </a:r>
            <a:r>
              <a:rPr lang="es-ES_tradnl" sz="2400" dirty="0">
                <a:sym typeface="Symbol" charset="2"/>
              </a:rPr>
              <a:t></a:t>
            </a:r>
            <a:r>
              <a:rPr lang="es-ES_tradnl" sz="2400" dirty="0"/>
              <a:t> 1 y i &lt; k} = {</a:t>
            </a:r>
            <a:r>
              <a:rPr lang="es-ES_tradnl" sz="2400" dirty="0" err="1"/>
              <a:t>abcc,aabcccc,abccc</a:t>
            </a:r>
            <a:r>
              <a:rPr lang="es-ES_tradnl" sz="2400" dirty="0"/>
              <a:t>,…}</a:t>
            </a:r>
          </a:p>
        </p:txBody>
      </p:sp>
    </p:spTree>
    <p:extLst>
      <p:ext uri="{BB962C8B-B14F-4D97-AF65-F5344CB8AC3E}">
        <p14:creationId xmlns:p14="http://schemas.microsoft.com/office/powerpoint/2010/main" val="19317395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/>
              <a:t>APD </a:t>
            </a:r>
            <a:r>
              <a:rPr lang="es-ES_tradnl" sz="4000" dirty="0" err="1"/>
              <a:t>determin</a:t>
            </a:r>
            <a:r>
              <a:rPr lang="es-ES" sz="4000" dirty="0" err="1"/>
              <a:t>ístico</a:t>
            </a:r>
            <a:endParaRPr lang="es-ES_tradnl" sz="4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693" y="2213994"/>
            <a:ext cx="7828614" cy="3293671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77294CEA-CF6C-E24B-AE6E-72204E7303AE}"/>
              </a:ext>
            </a:extLst>
          </p:cNvPr>
          <p:cNvSpPr txBox="1"/>
          <p:nvPr/>
        </p:nvSpPr>
        <p:spPr>
          <a:xfrm>
            <a:off x="2187614" y="5590572"/>
            <a:ext cx="3298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/>
              <a:t>(q_1, a ,X)</a:t>
            </a:r>
          </a:p>
          <a:p>
            <a:r>
              <a:rPr lang="es-AR" dirty="0"/>
              <a:t>(q_1, lambda, X)</a:t>
            </a:r>
          </a:p>
        </p:txBody>
      </p:sp>
    </p:spTree>
    <p:extLst>
      <p:ext uri="{BB962C8B-B14F-4D97-AF65-F5344CB8AC3E}">
        <p14:creationId xmlns:p14="http://schemas.microsoft.com/office/powerpoint/2010/main" val="5558640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EAD480-6CA9-784F-A4F3-7785902D8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/>
              <a:t>APD </a:t>
            </a:r>
            <a:r>
              <a:rPr lang="es-ES_tradnl" sz="4000" dirty="0" err="1"/>
              <a:t>determin</a:t>
            </a:r>
            <a:r>
              <a:rPr lang="es-ES" sz="4000" dirty="0" err="1"/>
              <a:t>ístico</a:t>
            </a:r>
            <a:r>
              <a:rPr lang="es-ES" sz="4000" dirty="0"/>
              <a:t> (Cont.)</a:t>
            </a:r>
            <a:endParaRPr lang="es-AR" sz="40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3AE34FA-93BC-3140-8E96-A8F23DEDF9B2}"/>
              </a:ext>
            </a:extLst>
          </p:cNvPr>
          <p:cNvSpPr txBox="1"/>
          <p:nvPr/>
        </p:nvSpPr>
        <p:spPr>
          <a:xfrm>
            <a:off x="726036" y="1881135"/>
            <a:ext cx="8153399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dirty="0">
                <a:solidFill>
                  <a:schemeClr val="bg2">
                    <a:lumMod val="75000"/>
                  </a:schemeClr>
                </a:solidFill>
                <a:latin typeface="Bradley Hand" pitchFamily="2" charset="77"/>
                <a:sym typeface="Symbol" pitchFamily="2" charset="2"/>
              </a:rPr>
              <a:t>Por ejemplo, supongamos que hemos construido un APD cuya función de transición está definida de la siguiente manera, será</a:t>
            </a:r>
          </a:p>
          <a:p>
            <a:r>
              <a:rPr lang="es-AR" sz="2000" dirty="0">
                <a:solidFill>
                  <a:schemeClr val="bg2">
                    <a:lumMod val="75000"/>
                  </a:schemeClr>
                </a:solidFill>
                <a:latin typeface="Bradley Hand" pitchFamily="2" charset="77"/>
                <a:sym typeface="Symbol" pitchFamily="2" charset="2"/>
              </a:rPr>
              <a:t>determinístico?:</a:t>
            </a:r>
          </a:p>
          <a:p>
            <a:endParaRPr lang="es-AR" sz="2000" dirty="0">
              <a:solidFill>
                <a:schemeClr val="bg2">
                  <a:lumMod val="75000"/>
                </a:schemeClr>
              </a:solidFill>
              <a:latin typeface="Bradley Hand" pitchFamily="2" charset="77"/>
              <a:sym typeface="Symbol" pitchFamily="2" charset="2"/>
            </a:endParaRPr>
          </a:p>
          <a:p>
            <a:r>
              <a:rPr lang="es-AR" sz="2000" dirty="0">
                <a:solidFill>
                  <a:schemeClr val="bg2">
                    <a:lumMod val="75000"/>
                  </a:schemeClr>
                </a:solidFill>
                <a:latin typeface="Bradley Hand" pitchFamily="2" charset="77"/>
                <a:sym typeface="Symbol" pitchFamily="2" charset="2"/>
              </a:rPr>
              <a:t>										</a:t>
            </a:r>
            <a:r>
              <a:rPr lang="es-AR" dirty="0">
                <a:solidFill>
                  <a:schemeClr val="accent5">
                    <a:lumMod val="75000"/>
                  </a:schemeClr>
                </a:solidFill>
                <a:latin typeface="Bradley Hand" pitchFamily="2" charset="77"/>
                <a:sym typeface="Symbol" pitchFamily="2" charset="2"/>
              </a:rPr>
              <a:t> 		</a:t>
            </a:r>
          </a:p>
          <a:p>
            <a:endParaRPr lang="es-AR" dirty="0">
              <a:solidFill>
                <a:schemeClr val="accent5">
                  <a:lumMod val="75000"/>
                </a:schemeClr>
              </a:solidFill>
              <a:latin typeface="Bradley Hand" pitchFamily="2" charset="77"/>
              <a:sym typeface="Symbol" pitchFamily="2" charset="2"/>
            </a:endParaRPr>
          </a:p>
          <a:p>
            <a:endParaRPr lang="es-AR" dirty="0">
              <a:solidFill>
                <a:schemeClr val="accent5">
                  <a:lumMod val="75000"/>
                </a:schemeClr>
              </a:solidFill>
              <a:latin typeface="Bradley Hand" pitchFamily="2" charset="77"/>
              <a:sym typeface="Symbol" pitchFamily="2" charset="2"/>
            </a:endParaRPr>
          </a:p>
          <a:p>
            <a:r>
              <a:rPr lang="es-AR" dirty="0">
                <a:solidFill>
                  <a:schemeClr val="accent5">
                    <a:lumMod val="75000"/>
                  </a:schemeClr>
                </a:solidFill>
                <a:latin typeface="Bradley Hand" pitchFamily="2" charset="77"/>
                <a:sym typeface="Symbol" pitchFamily="2" charset="2"/>
              </a:rPr>
              <a:t>									</a:t>
            </a:r>
          </a:p>
          <a:p>
            <a:endParaRPr lang="es-AR" dirty="0">
              <a:solidFill>
                <a:schemeClr val="accent5">
                  <a:lumMod val="75000"/>
                </a:schemeClr>
              </a:solidFill>
              <a:latin typeface="Bradley Hand" pitchFamily="2" charset="77"/>
              <a:sym typeface="Symbol" pitchFamily="2" charset="2"/>
            </a:endParaRPr>
          </a:p>
          <a:p>
            <a:endParaRPr lang="es-AR" dirty="0">
              <a:solidFill>
                <a:schemeClr val="accent5">
                  <a:lumMod val="75000"/>
                </a:schemeClr>
              </a:solidFill>
              <a:latin typeface="Bradley Hand" pitchFamily="2" charset="77"/>
              <a:sym typeface="Symbol" pitchFamily="2" charset="2"/>
            </a:endParaRPr>
          </a:p>
          <a:p>
            <a:r>
              <a:rPr lang="es-AR" sz="2000" dirty="0">
                <a:sym typeface="Symbol" pitchFamily="2" charset="2"/>
              </a:rPr>
              <a:t>(q</a:t>
            </a:r>
            <a:r>
              <a:rPr lang="es-AR" sz="2000" baseline="-25000" dirty="0">
                <a:sym typeface="Symbol" pitchFamily="2" charset="2"/>
              </a:rPr>
              <a:t>0</a:t>
            </a:r>
            <a:r>
              <a:rPr lang="es-AR" sz="2000" dirty="0">
                <a:sym typeface="Symbol" pitchFamily="2" charset="2"/>
              </a:rPr>
              <a:t>,a,Z</a:t>
            </a:r>
            <a:r>
              <a:rPr lang="es-AR" sz="2000" baseline="-25000" dirty="0">
                <a:sym typeface="Symbol" pitchFamily="2" charset="2"/>
              </a:rPr>
              <a:t>0</a:t>
            </a:r>
            <a:r>
              <a:rPr lang="es-AR" sz="2000" dirty="0">
                <a:sym typeface="Symbol" pitchFamily="2" charset="2"/>
              </a:rPr>
              <a:t>) ={(q</a:t>
            </a:r>
            <a:r>
              <a:rPr lang="es-AR" sz="2000" baseline="-25000" dirty="0">
                <a:sym typeface="Symbol" pitchFamily="2" charset="2"/>
              </a:rPr>
              <a:t>1</a:t>
            </a:r>
            <a:r>
              <a:rPr lang="es-AR" sz="2000" dirty="0">
                <a:sym typeface="Symbol" pitchFamily="2" charset="2"/>
              </a:rPr>
              <a:t>,bbZ</a:t>
            </a:r>
            <a:r>
              <a:rPr lang="es-AR" sz="2000" baseline="-25000" dirty="0">
                <a:sym typeface="Symbol" pitchFamily="2" charset="2"/>
              </a:rPr>
              <a:t>0</a:t>
            </a:r>
            <a:r>
              <a:rPr lang="es-AR" sz="2000" dirty="0">
                <a:sym typeface="Symbol" pitchFamily="2" charset="2"/>
              </a:rPr>
              <a:t>)}			(q</a:t>
            </a:r>
            <a:r>
              <a:rPr lang="es-AR" sz="2000" baseline="-25000" dirty="0">
                <a:sym typeface="Symbol" pitchFamily="2" charset="2"/>
              </a:rPr>
              <a:t>1</a:t>
            </a:r>
            <a:r>
              <a:rPr lang="es-AR" sz="2000" dirty="0">
                <a:sym typeface="Symbol" pitchFamily="2" charset="2"/>
              </a:rPr>
              <a:t>,a,b) ={(q</a:t>
            </a:r>
            <a:r>
              <a:rPr lang="es-AR" sz="2000" baseline="-25000" dirty="0">
                <a:sym typeface="Symbol" pitchFamily="2" charset="2"/>
              </a:rPr>
              <a:t>2</a:t>
            </a:r>
            <a:r>
              <a:rPr lang="es-AR" sz="2000" dirty="0">
                <a:sym typeface="Symbol" pitchFamily="2" charset="2"/>
              </a:rPr>
              <a:t>, ),(q</a:t>
            </a:r>
            <a:r>
              <a:rPr lang="es-AR" sz="2000" baseline="-25000" dirty="0">
                <a:sym typeface="Symbol" pitchFamily="2" charset="2"/>
              </a:rPr>
              <a:t>1</a:t>
            </a:r>
            <a:r>
              <a:rPr lang="es-AR" sz="2000" dirty="0">
                <a:sym typeface="Symbol" pitchFamily="2" charset="2"/>
              </a:rPr>
              <a:t>,cb)}</a:t>
            </a:r>
          </a:p>
          <a:p>
            <a:r>
              <a:rPr lang="es-AR" sz="2000" dirty="0">
                <a:sym typeface="Symbol" pitchFamily="2" charset="2"/>
              </a:rPr>
              <a:t>(q</a:t>
            </a:r>
            <a:r>
              <a:rPr lang="es-AR" sz="2000" baseline="-25000" dirty="0">
                <a:sym typeface="Symbol" pitchFamily="2" charset="2"/>
              </a:rPr>
              <a:t>0</a:t>
            </a:r>
            <a:r>
              <a:rPr lang="es-AR" sz="2000" dirty="0">
                <a:sym typeface="Symbol" pitchFamily="2" charset="2"/>
              </a:rPr>
              <a:t>,,Z</a:t>
            </a:r>
            <a:r>
              <a:rPr lang="es-AR" sz="2000" baseline="-25000" dirty="0">
                <a:sym typeface="Symbol" pitchFamily="2" charset="2"/>
              </a:rPr>
              <a:t>0</a:t>
            </a:r>
            <a:r>
              <a:rPr lang="es-AR" sz="2000" dirty="0">
                <a:sym typeface="Symbol" pitchFamily="2" charset="2"/>
              </a:rPr>
              <a:t>) ={(q</a:t>
            </a:r>
            <a:r>
              <a:rPr lang="es-AR" sz="2000" baseline="-25000" dirty="0">
                <a:sym typeface="Symbol" pitchFamily="2" charset="2"/>
              </a:rPr>
              <a:t>2</a:t>
            </a:r>
            <a:r>
              <a:rPr lang="es-AR" sz="2000" dirty="0">
                <a:sym typeface="Symbol" pitchFamily="2" charset="2"/>
              </a:rPr>
              <a:t>, bZ</a:t>
            </a:r>
            <a:r>
              <a:rPr lang="es-AR" sz="2000" baseline="-25000" dirty="0">
                <a:sym typeface="Symbol" pitchFamily="2" charset="2"/>
              </a:rPr>
              <a:t>0</a:t>
            </a:r>
            <a:r>
              <a:rPr lang="es-AR" sz="2000" dirty="0">
                <a:sym typeface="Symbol" pitchFamily="2" charset="2"/>
              </a:rPr>
              <a:t>)}				(q</a:t>
            </a:r>
            <a:r>
              <a:rPr lang="es-AR" sz="2000" baseline="-25000" dirty="0">
                <a:sym typeface="Symbol" pitchFamily="2" charset="2"/>
              </a:rPr>
              <a:t>2</a:t>
            </a:r>
            <a:r>
              <a:rPr lang="es-AR" sz="2000" dirty="0">
                <a:sym typeface="Symbol" pitchFamily="2" charset="2"/>
              </a:rPr>
              <a:t>,,b) ={(q</a:t>
            </a:r>
            <a:r>
              <a:rPr lang="es-AR" sz="2000" baseline="-25000" dirty="0">
                <a:sym typeface="Symbol" pitchFamily="2" charset="2"/>
              </a:rPr>
              <a:t>2</a:t>
            </a:r>
            <a:r>
              <a:rPr lang="es-AR" sz="2000" dirty="0">
                <a:sym typeface="Symbol" pitchFamily="2" charset="2"/>
              </a:rPr>
              <a:t>, bb)}</a:t>
            </a:r>
            <a:endParaRPr lang="es-AR" sz="20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D3B8197-B744-BC41-AFC9-56FEC777188D}"/>
              </a:ext>
            </a:extLst>
          </p:cNvPr>
          <p:cNvSpPr txBox="1"/>
          <p:nvPr/>
        </p:nvSpPr>
        <p:spPr>
          <a:xfrm>
            <a:off x="3106695" y="2798909"/>
            <a:ext cx="2930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>
                <a:latin typeface="Bradley Hand" pitchFamily="2" charset="77"/>
              </a:rPr>
              <a:t>La respuesta es NO, porque: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251DF94B-610D-BC4D-A9AF-13A44D5A8E02}"/>
              </a:ext>
            </a:extLst>
          </p:cNvPr>
          <p:cNvCxnSpPr>
            <a:cxnSpLocks/>
          </p:cNvCxnSpPr>
          <p:nvPr/>
        </p:nvCxnSpPr>
        <p:spPr>
          <a:xfrm flipH="1">
            <a:off x="2641133" y="3284593"/>
            <a:ext cx="988828" cy="14096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3D68914B-1410-3142-82C2-15107297944C}"/>
              </a:ext>
            </a:extLst>
          </p:cNvPr>
          <p:cNvCxnSpPr>
            <a:cxnSpLocks/>
          </p:cNvCxnSpPr>
          <p:nvPr/>
        </p:nvCxnSpPr>
        <p:spPr>
          <a:xfrm>
            <a:off x="4689348" y="3284593"/>
            <a:ext cx="1140654" cy="15266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D86F8D01-8EEA-124D-90C3-6E1DE76C47D2}"/>
              </a:ext>
            </a:extLst>
          </p:cNvPr>
          <p:cNvSpPr txBox="1"/>
          <p:nvPr/>
        </p:nvSpPr>
        <p:spPr>
          <a:xfrm>
            <a:off x="537498" y="3429000"/>
            <a:ext cx="24400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dirty="0">
                <a:solidFill>
                  <a:schemeClr val="accent5">
                    <a:lumMod val="75000"/>
                  </a:schemeClr>
                </a:solidFill>
                <a:latin typeface="Bradley Hand" pitchFamily="2" charset="77"/>
                <a:sym typeface="Symbol" pitchFamily="2" charset="2"/>
              </a:rPr>
              <a:t>hay 2 mov. para</a:t>
            </a:r>
          </a:p>
          <a:p>
            <a:r>
              <a:rPr lang="es-AR" sz="1600" dirty="0">
                <a:solidFill>
                  <a:schemeClr val="accent5">
                    <a:lumMod val="75000"/>
                  </a:schemeClr>
                </a:solidFill>
                <a:latin typeface="Bradley Hand" pitchFamily="2" charset="77"/>
                <a:sym typeface="Symbol" pitchFamily="2" charset="2"/>
              </a:rPr>
              <a:t>q</a:t>
            </a:r>
            <a:r>
              <a:rPr lang="es-AR" sz="1600" baseline="-25000" dirty="0">
                <a:solidFill>
                  <a:schemeClr val="accent5">
                    <a:lumMod val="75000"/>
                  </a:schemeClr>
                </a:solidFill>
                <a:latin typeface="Bradley Hand" pitchFamily="2" charset="77"/>
                <a:sym typeface="Symbol" pitchFamily="2" charset="2"/>
              </a:rPr>
              <a:t>0</a:t>
            </a:r>
            <a:r>
              <a:rPr lang="es-AR" sz="1600" dirty="0">
                <a:solidFill>
                  <a:schemeClr val="accent5">
                    <a:lumMod val="75000"/>
                  </a:schemeClr>
                </a:solidFill>
                <a:latin typeface="Bradley Hand" pitchFamily="2" charset="77"/>
                <a:sym typeface="Symbol" pitchFamily="2" charset="2"/>
              </a:rPr>
              <a:t> y z</a:t>
            </a:r>
            <a:r>
              <a:rPr lang="es-AR" sz="1600" baseline="-25000" dirty="0">
                <a:solidFill>
                  <a:schemeClr val="accent5">
                    <a:lumMod val="75000"/>
                  </a:schemeClr>
                </a:solidFill>
                <a:latin typeface="Bradley Hand" pitchFamily="2" charset="77"/>
                <a:sym typeface="Symbol" pitchFamily="2" charset="2"/>
              </a:rPr>
              <a:t>0 </a:t>
            </a:r>
            <a:r>
              <a:rPr lang="es-AR" sz="1600" dirty="0">
                <a:solidFill>
                  <a:schemeClr val="accent5">
                    <a:lumMod val="75000"/>
                  </a:schemeClr>
                </a:solidFill>
                <a:latin typeface="Bradley Hand" pitchFamily="2" charset="77"/>
                <a:sym typeface="Symbol" pitchFamily="2" charset="2"/>
              </a:rPr>
              <a:t>(uno dependiente</a:t>
            </a:r>
          </a:p>
          <a:p>
            <a:r>
              <a:rPr lang="es-AR" sz="1600" dirty="0">
                <a:solidFill>
                  <a:schemeClr val="accent5">
                    <a:lumMod val="75000"/>
                  </a:schemeClr>
                </a:solidFill>
                <a:latin typeface="Bradley Hand" pitchFamily="2" charset="77"/>
                <a:sym typeface="Symbol" pitchFamily="2" charset="2"/>
              </a:rPr>
              <a:t>y otro ind. de la entrada)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6FB0708-7465-7347-AFCD-1247806D4E77}"/>
              </a:ext>
            </a:extLst>
          </p:cNvPr>
          <p:cNvSpPr txBox="1"/>
          <p:nvPr/>
        </p:nvSpPr>
        <p:spPr>
          <a:xfrm>
            <a:off x="5672772" y="3689759"/>
            <a:ext cx="29594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dirty="0">
                <a:solidFill>
                  <a:schemeClr val="accent5">
                    <a:lumMod val="75000"/>
                  </a:schemeClr>
                </a:solidFill>
                <a:latin typeface="Bradley Hand" pitchFamily="2" charset="77"/>
                <a:sym typeface="Symbol" pitchFamily="2" charset="2"/>
              </a:rPr>
              <a:t>la cantidad de acciones en este </a:t>
            </a:r>
          </a:p>
          <a:p>
            <a:r>
              <a:rPr lang="es-AR" sz="1600" dirty="0">
                <a:solidFill>
                  <a:schemeClr val="accent5">
                    <a:lumMod val="75000"/>
                  </a:schemeClr>
                </a:solidFill>
                <a:latin typeface="Bradley Hand" pitchFamily="2" charset="77"/>
                <a:sym typeface="Symbol" pitchFamily="2" charset="2"/>
              </a:rPr>
              <a:t>caso es 2, siempre tiene que ser</a:t>
            </a:r>
          </a:p>
          <a:p>
            <a:r>
              <a:rPr lang="es-AR" sz="1600" dirty="0">
                <a:solidFill>
                  <a:schemeClr val="accent5">
                    <a:lumMod val="75000"/>
                  </a:schemeClr>
                </a:solidFill>
                <a:latin typeface="Bradley Hand" pitchFamily="2" charset="77"/>
                <a:sym typeface="Symbol" pitchFamily="2" charset="2"/>
              </a:rPr>
              <a:t>1 o ninguna</a:t>
            </a:r>
            <a:endParaRPr lang="es-AR" sz="1600" dirty="0"/>
          </a:p>
        </p:txBody>
      </p:sp>
    </p:spTree>
    <p:extLst>
      <p:ext uri="{BB962C8B-B14F-4D97-AF65-F5344CB8AC3E}">
        <p14:creationId xmlns:p14="http://schemas.microsoft.com/office/powerpoint/2010/main" val="380117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/>
              <a:t>APD no </a:t>
            </a:r>
            <a:r>
              <a:rPr lang="es-ES_tradnl" dirty="0" err="1"/>
              <a:t>determin</a:t>
            </a:r>
            <a:r>
              <a:rPr lang="es-ES" dirty="0" err="1"/>
              <a:t>ístico</a:t>
            </a:r>
            <a:r>
              <a:rPr lang="es-ES" dirty="0"/>
              <a:t> y determinístico</a:t>
            </a:r>
            <a:endParaRPr lang="es-ES_tradnl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589" y="1915984"/>
            <a:ext cx="8026400" cy="13208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89" y="3933568"/>
            <a:ext cx="8064500" cy="1130300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34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14453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sz="4000" dirty="0"/>
              <a:t>Equivalencias de </a:t>
            </a:r>
            <a:r>
              <a:rPr lang="es-ES_tradnl" sz="4000" dirty="0" err="1"/>
              <a:t>aceptaci</a:t>
            </a:r>
            <a:r>
              <a:rPr lang="es-ES" sz="4000" dirty="0" err="1"/>
              <a:t>ón</a:t>
            </a:r>
            <a:r>
              <a:rPr lang="es-ES" sz="4000" dirty="0"/>
              <a:t> por </a:t>
            </a:r>
            <a:br>
              <a:rPr lang="es-ES" sz="4000" dirty="0"/>
            </a:br>
            <a:r>
              <a:rPr lang="es-ES" sz="4000" dirty="0"/>
              <a:t>pila vacía y estado final</a:t>
            </a:r>
            <a:endParaRPr lang="es-ES_tradnl" sz="40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35</a:t>
            </a:fld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es-ES_tradnl" sz="2400" dirty="0"/>
          </a:p>
          <a:p>
            <a:pPr>
              <a:buFont typeface="Wingdings" pitchFamily="2" charset="2"/>
              <a:buChar char="Ø"/>
            </a:pPr>
            <a:r>
              <a:rPr lang="es-ES_tradnl" sz="2400" dirty="0"/>
              <a:t>Consideraciones previas, el siguiente teorema establece una propiedad importante, que ser</a:t>
            </a:r>
            <a:r>
              <a:rPr lang="es-ES" sz="2400" dirty="0"/>
              <a:t>á de utilidad para la demostración de 2 teoremas que veremos más adelante</a:t>
            </a:r>
            <a:r>
              <a:rPr lang="es-ES_tradnl" sz="2400" dirty="0"/>
              <a:t>: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98" y="3700677"/>
            <a:ext cx="8013700" cy="229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87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sz="4000" dirty="0"/>
              <a:t>Equivalencias de </a:t>
            </a:r>
            <a:r>
              <a:rPr lang="es-ES_tradnl" sz="4000" dirty="0" err="1"/>
              <a:t>aceptaci</a:t>
            </a:r>
            <a:r>
              <a:rPr lang="es-ES" sz="4000" dirty="0" err="1"/>
              <a:t>ón</a:t>
            </a:r>
            <a:r>
              <a:rPr lang="es-ES" sz="4000" dirty="0"/>
              <a:t> por </a:t>
            </a:r>
            <a:br>
              <a:rPr lang="es-ES" sz="4000" dirty="0"/>
            </a:br>
            <a:r>
              <a:rPr lang="es-ES" sz="4000" dirty="0"/>
              <a:t>pila vacía y estado final</a:t>
            </a:r>
            <a:endParaRPr lang="es-ES_tradnl" sz="40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36</a:t>
            </a:fld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s-ES_tradnl" sz="2400" i="1" dirty="0"/>
          </a:p>
          <a:p>
            <a:pPr>
              <a:buFont typeface="Wingdings" pitchFamily="2" charset="2"/>
              <a:buChar char="Ø"/>
            </a:pPr>
            <a:r>
              <a:rPr lang="es-ES_tradnl" sz="2400" i="1" dirty="0"/>
              <a:t>Se puede demostrar que los lenguajes aceptados por </a:t>
            </a:r>
            <a:r>
              <a:rPr lang="es-ES_tradnl" sz="2400" i="1" dirty="0" err="1"/>
              <a:t>APDs</a:t>
            </a:r>
            <a:r>
              <a:rPr lang="es-ES_tradnl" sz="2400" i="1" dirty="0"/>
              <a:t> que aceptan </a:t>
            </a:r>
            <a:r>
              <a:rPr lang="es-ES_tradnl" sz="2400" i="1" dirty="0">
                <a:solidFill>
                  <a:srgbClr val="FF0000"/>
                </a:solidFill>
              </a:rPr>
              <a:t>por pila </a:t>
            </a:r>
            <a:r>
              <a:rPr lang="es-ES_tradnl" sz="2400" i="1" dirty="0" err="1">
                <a:solidFill>
                  <a:srgbClr val="FF0000"/>
                </a:solidFill>
              </a:rPr>
              <a:t>vac</a:t>
            </a:r>
            <a:r>
              <a:rPr lang="es-ES" sz="2400" i="1" dirty="0" err="1">
                <a:solidFill>
                  <a:srgbClr val="FF0000"/>
                </a:solidFill>
              </a:rPr>
              <a:t>ía</a:t>
            </a:r>
            <a:r>
              <a:rPr lang="es-ES" sz="2400" i="1" dirty="0"/>
              <a:t>, son exactamente los mismos que los aceptados por </a:t>
            </a:r>
            <a:r>
              <a:rPr lang="es-ES" sz="2400" i="1" dirty="0" err="1"/>
              <a:t>APDs</a:t>
            </a:r>
            <a:r>
              <a:rPr lang="es-ES" sz="2400" i="1" dirty="0"/>
              <a:t> que aceptan </a:t>
            </a:r>
            <a:r>
              <a:rPr lang="es-ES" sz="2400" i="1" dirty="0">
                <a:solidFill>
                  <a:srgbClr val="FF0000"/>
                </a:solidFill>
              </a:rPr>
              <a:t>por estado final</a:t>
            </a:r>
            <a:r>
              <a:rPr lang="es-ES" sz="2400" i="1" dirty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s-ES" sz="2400" i="1" dirty="0"/>
              <a:t>Mostraremos como a partir de un APD P</a:t>
            </a:r>
            <a:r>
              <a:rPr lang="es-ES" sz="2400" i="1" baseline="-25000" dirty="0"/>
              <a:t>N</a:t>
            </a:r>
            <a:r>
              <a:rPr lang="es-ES" sz="2400" i="1" dirty="0"/>
              <a:t> que acepta por pila vacía se puede construir un APD P</a:t>
            </a:r>
            <a:r>
              <a:rPr lang="es-ES" sz="2600" i="1" baseline="-25000" dirty="0"/>
              <a:t>F</a:t>
            </a:r>
            <a:r>
              <a:rPr lang="es-ES" sz="2400" i="1" baseline="-25000" dirty="0"/>
              <a:t> </a:t>
            </a:r>
            <a:r>
              <a:rPr lang="es-ES" sz="2400" i="1" dirty="0"/>
              <a:t> que acepta por estado final:</a:t>
            </a:r>
          </a:p>
          <a:p>
            <a:endParaRPr lang="es-ES" sz="2400" i="1" dirty="0"/>
          </a:p>
          <a:p>
            <a:pPr marL="0" indent="0">
              <a:buNone/>
            </a:pPr>
            <a:endParaRPr lang="es-ES_tradnl" sz="2400" i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784" y="4945249"/>
            <a:ext cx="7969063" cy="783625"/>
          </a:xfrm>
          <a:prstGeom prst="rect">
            <a:avLst/>
          </a:prstGeom>
          <a:effectLst>
            <a:glow rad="241300">
              <a:schemeClr val="accent1">
                <a:alpha val="40000"/>
              </a:schemeClr>
            </a:glow>
            <a:outerShdw blurRad="50800" dist="50800" dir="5400000" algn="ctr" rotWithShape="0">
              <a:srgbClr val="000000">
                <a:alpha val="84000"/>
              </a:srgbClr>
            </a:outerShdw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73329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 err="1"/>
              <a:t>Demostraci</a:t>
            </a:r>
            <a:r>
              <a:rPr lang="es-ES" sz="4000" dirty="0" err="1"/>
              <a:t>ón</a:t>
            </a:r>
            <a:r>
              <a:rPr lang="es-ES" sz="4000" dirty="0"/>
              <a:t> del teorema</a:t>
            </a:r>
            <a:endParaRPr lang="es-ES_tradnl" sz="40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37</a:t>
            </a:fld>
            <a:endParaRPr lang="es-ES_tradnl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13378" y="1703646"/>
            <a:ext cx="7968879" cy="4347820"/>
          </a:xfrm>
          <a:prstGeom prst="rect">
            <a:avLst/>
          </a:prstGeom>
        </p:spPr>
      </p:pic>
      <p:sp>
        <p:nvSpPr>
          <p:cNvPr id="4" name="Abrir corchete 3">
            <a:extLst>
              <a:ext uri="{FF2B5EF4-FFF2-40B4-BE49-F238E27FC236}">
                <a16:creationId xmlns:a16="http://schemas.microsoft.com/office/drawing/2014/main" id="{4D1B72FC-A2C4-4C4C-9C3E-8DAC52D5DFF7}"/>
              </a:ext>
            </a:extLst>
          </p:cNvPr>
          <p:cNvSpPr/>
          <p:nvPr/>
        </p:nvSpPr>
        <p:spPr>
          <a:xfrm rot="5400000">
            <a:off x="4856793" y="1363194"/>
            <a:ext cx="312915" cy="4242391"/>
          </a:xfrm>
          <a:prstGeom prst="leftBracket">
            <a:avLst/>
          </a:prstGeom>
          <a:ln w="57150">
            <a:solidFill>
              <a:schemeClr val="bg2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26ED371-6603-E14F-A652-70BACBAFCB72}"/>
              </a:ext>
            </a:extLst>
          </p:cNvPr>
          <p:cNvSpPr txBox="1"/>
          <p:nvPr/>
        </p:nvSpPr>
        <p:spPr>
          <a:xfrm>
            <a:off x="4453200" y="6051467"/>
            <a:ext cx="4892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b="1" dirty="0"/>
              <a:t>P</a:t>
            </a:r>
            <a:r>
              <a:rPr lang="es-AR" sz="2400" b="1" baseline="-25000" dirty="0"/>
              <a:t>N</a:t>
            </a:r>
          </a:p>
        </p:txBody>
      </p:sp>
      <p:sp>
        <p:nvSpPr>
          <p:cNvPr id="7" name="Abrir corchete 6">
            <a:extLst>
              <a:ext uri="{FF2B5EF4-FFF2-40B4-BE49-F238E27FC236}">
                <a16:creationId xmlns:a16="http://schemas.microsoft.com/office/drawing/2014/main" id="{6F15BCD9-94EA-8A49-B227-9356A5771E91}"/>
              </a:ext>
            </a:extLst>
          </p:cNvPr>
          <p:cNvSpPr/>
          <p:nvPr/>
        </p:nvSpPr>
        <p:spPr>
          <a:xfrm rot="16200000">
            <a:off x="4628194" y="5193260"/>
            <a:ext cx="312912" cy="1403500"/>
          </a:xfrm>
          <a:prstGeom prst="leftBracket">
            <a:avLst/>
          </a:prstGeom>
          <a:ln w="57150">
            <a:solidFill>
              <a:schemeClr val="accent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D4333E4-A30B-B54F-B691-0AD6E75E2F5F}"/>
              </a:ext>
            </a:extLst>
          </p:cNvPr>
          <p:cNvSpPr txBox="1"/>
          <p:nvPr/>
        </p:nvSpPr>
        <p:spPr>
          <a:xfrm>
            <a:off x="7174497" y="3179182"/>
            <a:ext cx="4459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b="1" dirty="0"/>
              <a:t>P</a:t>
            </a:r>
            <a:r>
              <a:rPr lang="es-AR" sz="2400" b="1" baseline="-25000" dirty="0"/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422764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 animBg="1"/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 err="1"/>
              <a:t>Demostraci</a:t>
            </a:r>
            <a:r>
              <a:rPr lang="es-ES" sz="4000" dirty="0" err="1"/>
              <a:t>ón</a:t>
            </a:r>
            <a:r>
              <a:rPr lang="es-ES" sz="4000" dirty="0"/>
              <a:t> del teorema (Cont.)</a:t>
            </a:r>
            <a:endParaRPr lang="es-ES_tradnl" sz="40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38</a:t>
            </a:fld>
            <a:endParaRPr lang="es-ES_tradnl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38175" y="1708150"/>
            <a:ext cx="8102600" cy="427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8963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 err="1"/>
              <a:t>Demostraci</a:t>
            </a:r>
            <a:r>
              <a:rPr lang="es-ES" sz="4000" dirty="0" err="1"/>
              <a:t>ón</a:t>
            </a:r>
            <a:r>
              <a:rPr lang="es-ES" sz="4000" dirty="0"/>
              <a:t> del teorema (Cont.)</a:t>
            </a:r>
            <a:endParaRPr lang="es-ES_tradnl" sz="40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39</a:t>
            </a:fld>
            <a:endParaRPr lang="es-ES_tradnl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12647" y="1890754"/>
            <a:ext cx="8501765" cy="3756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859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/>
              <a:t>Formalmente - AP</a:t>
            </a:r>
            <a:r>
              <a:rPr lang="es-ES" dirty="0"/>
              <a:t>D</a:t>
            </a:r>
            <a:endParaRPr lang="es-ES_tradnl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109472" y="1572025"/>
            <a:ext cx="6238349" cy="4287934"/>
          </a:xfrm>
          <a:prstGeom prst="rect">
            <a:avLst/>
          </a:prstGeom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2FE1867-BEDA-D84F-8869-7F50F5726E49}"/>
              </a:ext>
            </a:extLst>
          </p:cNvPr>
          <p:cNvSpPr txBox="1"/>
          <p:nvPr/>
        </p:nvSpPr>
        <p:spPr>
          <a:xfrm>
            <a:off x="530738" y="6012729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i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estos autómatas el conjunto de estados finales F, puede </a:t>
            </a:r>
            <a:r>
              <a:rPr lang="es-AR" sz="2000" i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 vacío e igualmente aceptar cadenas.</a:t>
            </a:r>
            <a:endParaRPr lang="es-AR" sz="2000" i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 err="1"/>
              <a:t>Demostraci</a:t>
            </a:r>
            <a:r>
              <a:rPr lang="es-ES" sz="4000" dirty="0" err="1"/>
              <a:t>ón</a:t>
            </a:r>
            <a:r>
              <a:rPr lang="es-ES" sz="4000" dirty="0"/>
              <a:t> del teorema (Cont.)</a:t>
            </a:r>
            <a:endParaRPr lang="es-ES_tradnl" sz="40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40</a:t>
            </a:fld>
            <a:endParaRPr lang="es-ES_tradnl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87720" y="2467952"/>
            <a:ext cx="8956280" cy="219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9348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/>
              <a:t>Ejemplo de </a:t>
            </a:r>
            <a:r>
              <a:rPr lang="es-ES_tradnl" sz="4000" dirty="0" err="1"/>
              <a:t>aplicaci</a:t>
            </a:r>
            <a:r>
              <a:rPr lang="es-ES" sz="4000" dirty="0" err="1"/>
              <a:t>ón</a:t>
            </a:r>
            <a:r>
              <a:rPr lang="es-ES" sz="4000" dirty="0"/>
              <a:t> del teorema</a:t>
            </a:r>
            <a:endParaRPr lang="es-ES_tradnl" sz="40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41</a:t>
            </a:fld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ES_tradnl" dirty="0"/>
              <a:t>Dado el siguiente APD, que acepta por pila </a:t>
            </a:r>
            <a:r>
              <a:rPr lang="es-ES_tradnl" dirty="0" err="1"/>
              <a:t>vac</a:t>
            </a:r>
            <a:r>
              <a:rPr lang="es-ES" dirty="0" err="1"/>
              <a:t>ía</a:t>
            </a:r>
            <a:r>
              <a:rPr lang="es-ES" dirty="0"/>
              <a:t>, obtener el APD que acepta por estado final: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_tradnl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680" y="2898690"/>
            <a:ext cx="4195119" cy="2987433"/>
          </a:xfrm>
          <a:prstGeom prst="rect">
            <a:avLst/>
          </a:prstGeom>
          <a:effectLst>
            <a:glow rad="190500">
              <a:schemeClr val="bg2">
                <a:lumMod val="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061053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/>
              <a:t>Ejemplo (Cont.)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42</a:t>
            </a:fld>
            <a:endParaRPr lang="es-ES_tradnl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416351" y="2745546"/>
            <a:ext cx="3818236" cy="2719047"/>
          </a:xfrm>
          <a:prstGeom prst="rect">
            <a:avLst/>
          </a:prstGeom>
        </p:spPr>
      </p:pic>
      <p:sp>
        <p:nvSpPr>
          <p:cNvPr id="7" name="Elipse 6"/>
          <p:cNvSpPr/>
          <p:nvPr/>
        </p:nvSpPr>
        <p:spPr>
          <a:xfrm>
            <a:off x="1149177" y="3546723"/>
            <a:ext cx="494271" cy="539829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Elipse 9"/>
          <p:cNvSpPr/>
          <p:nvPr/>
        </p:nvSpPr>
        <p:spPr>
          <a:xfrm>
            <a:off x="7168086" y="3604304"/>
            <a:ext cx="358346" cy="321276"/>
          </a:xfrm>
          <a:prstGeom prst="ellipse">
            <a:avLst/>
          </a:prstGeom>
          <a:noFill/>
          <a:ln w="158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Elipse 11"/>
          <p:cNvSpPr/>
          <p:nvPr/>
        </p:nvSpPr>
        <p:spPr>
          <a:xfrm>
            <a:off x="7007490" y="3462518"/>
            <a:ext cx="679538" cy="64255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CuadroTexto 13"/>
          <p:cNvSpPr txBox="1"/>
          <p:nvPr/>
        </p:nvSpPr>
        <p:spPr>
          <a:xfrm>
            <a:off x="608286" y="1858170"/>
            <a:ext cx="79274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i="1" dirty="0">
                <a:latin typeface="Arial" panose="020B0604020202020204" pitchFamily="34" charset="0"/>
                <a:cs typeface="Arial" panose="020B0604020202020204" pitchFamily="34" charset="0"/>
              </a:rPr>
              <a:t>Completar el APD para obtener un </a:t>
            </a:r>
            <a:r>
              <a:rPr lang="es-ES_tradnl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Apd</a:t>
            </a:r>
            <a:r>
              <a:rPr lang="es-ES_tradnl" sz="2000" i="1" dirty="0">
                <a:latin typeface="Arial" panose="020B0604020202020204" pitchFamily="34" charset="0"/>
                <a:cs typeface="Arial" panose="020B0604020202020204" pitchFamily="34" charset="0"/>
              </a:rPr>
              <a:t> que acepte por estado final, </a:t>
            </a:r>
          </a:p>
          <a:p>
            <a:r>
              <a:rPr lang="es-ES_tradnl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seg</a:t>
            </a:r>
            <a:r>
              <a:rPr lang="es-ES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ún</a:t>
            </a:r>
            <a:r>
              <a:rPr lang="es-ES" sz="2000" i="1" dirty="0">
                <a:latin typeface="Arial" panose="020B0604020202020204" pitchFamily="34" charset="0"/>
                <a:cs typeface="Arial" panose="020B0604020202020204" pitchFamily="34" charset="0"/>
              </a:rPr>
              <a:t> el teorema dado:</a:t>
            </a:r>
            <a:endParaRPr lang="es-ES_tradnl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612648" y="3462518"/>
            <a:ext cx="38305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dirty="0">
                <a:sym typeface="Symbol" charset="2"/>
              </a:rPr>
              <a:t></a:t>
            </a:r>
            <a:endParaRPr lang="es-ES_tradnl" sz="3200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196822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/>
              <a:t>De estado final a pila </a:t>
            </a:r>
            <a:r>
              <a:rPr lang="es-ES_tradnl" sz="4000" dirty="0" err="1"/>
              <a:t>vac</a:t>
            </a:r>
            <a:r>
              <a:rPr lang="es-ES" sz="4000" dirty="0" err="1"/>
              <a:t>ía</a:t>
            </a:r>
            <a:endParaRPr lang="es-ES_tradnl" sz="40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FD72906-4C83-154F-880D-22C87AF00BD8}" type="slidenum">
              <a:rPr lang="es-ES_tradnl" smtClean="0"/>
              <a:pPr/>
              <a:t>43</a:t>
            </a:fld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ES" sz="2800" i="1" dirty="0"/>
              <a:t>También es posible demostrar como a partir de un APD P</a:t>
            </a:r>
            <a:r>
              <a:rPr lang="es-ES" sz="2800" i="1" baseline="-25000" dirty="0"/>
              <a:t>F</a:t>
            </a:r>
            <a:r>
              <a:rPr lang="es-ES" sz="2800" i="1" dirty="0"/>
              <a:t> que acepta por </a:t>
            </a:r>
            <a:r>
              <a:rPr lang="es-ES" sz="2800" i="1" dirty="0">
                <a:solidFill>
                  <a:srgbClr val="FF0000"/>
                </a:solidFill>
              </a:rPr>
              <a:t>estado final </a:t>
            </a:r>
            <a:r>
              <a:rPr lang="es-ES" sz="2800" i="1" dirty="0"/>
              <a:t>se puede construir un APD P</a:t>
            </a:r>
            <a:r>
              <a:rPr lang="es-ES" sz="2800" i="1" baseline="-25000" dirty="0"/>
              <a:t>N </a:t>
            </a:r>
            <a:r>
              <a:rPr lang="es-ES" sz="2800" i="1" dirty="0"/>
              <a:t> que acepta por </a:t>
            </a:r>
            <a:r>
              <a:rPr lang="es-ES" sz="2800" i="1" dirty="0">
                <a:solidFill>
                  <a:srgbClr val="FF0000"/>
                </a:solidFill>
              </a:rPr>
              <a:t>pila vacía</a:t>
            </a:r>
            <a:r>
              <a:rPr lang="es-ES" sz="2800" i="1" dirty="0"/>
              <a:t>:</a:t>
            </a:r>
          </a:p>
          <a:p>
            <a:pPr marL="0" indent="0">
              <a:buNone/>
            </a:pPr>
            <a:endParaRPr lang="es-ES_tradnl" dirty="0"/>
          </a:p>
          <a:p>
            <a:pPr marL="0" indent="0">
              <a:buNone/>
            </a:pPr>
            <a:endParaRPr lang="es-ES_tradn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556" y="3517900"/>
            <a:ext cx="7954843" cy="646331"/>
          </a:xfrm>
          <a:prstGeom prst="rect">
            <a:avLst/>
          </a:prstGeom>
          <a:effectLst>
            <a:glow rad="266700">
              <a:schemeClr val="accent1">
                <a:alpha val="40000"/>
              </a:schemeClr>
            </a:glow>
          </a:effectLst>
        </p:spPr>
      </p:pic>
      <p:sp>
        <p:nvSpPr>
          <p:cNvPr id="7" name="CuadroTexto 6"/>
          <p:cNvSpPr txBox="1"/>
          <p:nvPr/>
        </p:nvSpPr>
        <p:spPr>
          <a:xfrm>
            <a:off x="736216" y="5026625"/>
            <a:ext cx="77756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i="1" dirty="0">
                <a:latin typeface="Arial" panose="020B0604020202020204" pitchFamily="34" charset="0"/>
                <a:cs typeface="Arial" panose="020B0604020202020204" pitchFamily="34" charset="0"/>
              </a:rPr>
              <a:t>Se deja como ejercicio ver la </a:t>
            </a:r>
            <a:r>
              <a:rPr lang="es-ES_tradnl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demostraci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ón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Theory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Languages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, and</a:t>
            </a:r>
          </a:p>
          <a:p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Computation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Hopcroft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Ullman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Motwani</a:t>
            </a:r>
            <a:endParaRPr lang="es-ES_tradnl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193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piensa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7813" y="2907456"/>
            <a:ext cx="1474155" cy="1797065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/>
              <a:t>¿DUDAS?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/>
              <a:t>Función de transición</a:t>
            </a:r>
            <a:endParaRPr lang="es-ES_tradnl" sz="4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598" y="2042841"/>
            <a:ext cx="7789740" cy="4051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888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/>
              <a:t>Función de transición: rango</a:t>
            </a:r>
            <a:endParaRPr lang="es-ES_tradnl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S_tradnl" dirty="0"/>
              <a:t>   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615" y="2373156"/>
            <a:ext cx="7151078" cy="4032812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8A88161-F015-6248-B73B-0998D03DBB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5663" y="1075357"/>
            <a:ext cx="3179480" cy="485593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464038B-60E0-6D4A-82D3-CD71BF7A24DF}"/>
              </a:ext>
            </a:extLst>
          </p:cNvPr>
          <p:cNvSpPr txBox="1"/>
          <p:nvPr/>
        </p:nvSpPr>
        <p:spPr>
          <a:xfrm>
            <a:off x="1994182" y="184049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=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0B60BBA-9C82-CE4E-BBC8-DA805CCE0A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907" y="1751728"/>
            <a:ext cx="1155700" cy="4699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80DA192-6A11-DF47-975C-A98F377E88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0104" y="1701795"/>
            <a:ext cx="3215223" cy="5724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 err="1"/>
              <a:t>Representaci</a:t>
            </a:r>
            <a:r>
              <a:rPr lang="es-ES" sz="4000" dirty="0" err="1"/>
              <a:t>ón</a:t>
            </a:r>
            <a:r>
              <a:rPr lang="es-ES" sz="4000" dirty="0"/>
              <a:t> de los APD</a:t>
            </a:r>
            <a:endParaRPr lang="es-ES_tradnl" sz="40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12775" y="2329577"/>
            <a:ext cx="8153400" cy="3037046"/>
          </a:xfrm>
          <a:prstGeom prst="rect">
            <a:avLst/>
          </a:prstGeom>
          <a:effectLst>
            <a:glow rad="127000">
              <a:schemeClr val="accent3">
                <a:lumMod val="75000"/>
              </a:schemeClr>
            </a:glow>
          </a:effectLst>
        </p:spPr>
      </p:pic>
      <p:pic>
        <p:nvPicPr>
          <p:cNvPr id="5" name="Marcador de contenido 3">
            <a:extLst>
              <a:ext uri="{FF2B5EF4-FFF2-40B4-BE49-F238E27FC236}">
                <a16:creationId xmlns:a16="http://schemas.microsoft.com/office/drawing/2014/main" id="{A4704861-6B3F-2E44-9130-4EBDAFF9A4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175" y="2481977"/>
            <a:ext cx="8153400" cy="3037046"/>
          </a:xfrm>
          <a:prstGeom prst="rect">
            <a:avLst/>
          </a:prstGeom>
          <a:effectLst>
            <a:glow rad="127000">
              <a:schemeClr val="accent3">
                <a:lumMod val="7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1955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/>
              <a:t>Gráficamente</a:t>
            </a:r>
            <a:endParaRPr lang="es-ES_tradnl" sz="4000" dirty="0"/>
          </a:p>
        </p:txBody>
      </p:sp>
      <p:sp>
        <p:nvSpPr>
          <p:cNvPr id="8" name="Marcador de conteni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03320"/>
          </a:xfrm>
        </p:spPr>
        <p:txBody>
          <a:bodyPr>
            <a:normAutofit/>
          </a:bodyPr>
          <a:lstStyle/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pPr marL="0" indent="0">
              <a:buNone/>
            </a:pPr>
            <a:endParaRPr lang="es-ES_tradnl" sz="20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052" y="1725711"/>
            <a:ext cx="6125149" cy="4649657"/>
          </a:xfrm>
          <a:prstGeom prst="rect">
            <a:avLst/>
          </a:prstGeom>
          <a:effectLst>
            <a:glow rad="127000">
              <a:schemeClr val="accent5">
                <a:lumMod val="60000"/>
                <a:lumOff val="40000"/>
              </a:schemeClr>
            </a:glow>
          </a:effec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90D9F5DB-23BC-F041-9E60-C99B50644D69}"/>
              </a:ext>
            </a:extLst>
          </p:cNvPr>
          <p:cNvSpPr txBox="1"/>
          <p:nvPr/>
        </p:nvSpPr>
        <p:spPr>
          <a:xfrm>
            <a:off x="6013938" y="644769"/>
            <a:ext cx="2020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000" dirty="0">
                <a:sym typeface="Symbol" pitchFamily="2" charset="2"/>
              </a:rPr>
              <a:t>(q</a:t>
            </a:r>
            <a:r>
              <a:rPr lang="es-AR" sz="2000" baseline="-25000" dirty="0">
                <a:sym typeface="Symbol" pitchFamily="2" charset="2"/>
              </a:rPr>
              <a:t>1</a:t>
            </a:r>
            <a:r>
              <a:rPr lang="es-AR" sz="2000" dirty="0">
                <a:sym typeface="Symbol" pitchFamily="2" charset="2"/>
              </a:rPr>
              <a:t>,a,b) ={(q</a:t>
            </a:r>
            <a:r>
              <a:rPr lang="es-AR" sz="2000" baseline="-25000" dirty="0">
                <a:sym typeface="Symbol" pitchFamily="2" charset="2"/>
              </a:rPr>
              <a:t>2</a:t>
            </a:r>
            <a:r>
              <a:rPr lang="es-AR" sz="2000" dirty="0">
                <a:sym typeface="Symbol" pitchFamily="2" charset="2"/>
              </a:rPr>
              <a:t>,c)}</a:t>
            </a:r>
            <a:endParaRPr lang="es-AR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819" y="188259"/>
            <a:ext cx="8892181" cy="990600"/>
          </a:xfrm>
        </p:spPr>
        <p:txBody>
          <a:bodyPr>
            <a:normAutofit/>
          </a:bodyPr>
          <a:lstStyle/>
          <a:p>
            <a:r>
              <a:rPr lang="es-ES" sz="4000" dirty="0"/>
              <a:t>Gráficamente</a:t>
            </a:r>
            <a:r>
              <a:rPr lang="es-ES" dirty="0"/>
              <a:t> </a:t>
            </a:r>
            <a:endParaRPr lang="es-ES_tradnl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741170"/>
            <a:ext cx="6639306" cy="4658519"/>
          </a:xfrm>
          <a:prstGeom prst="rect">
            <a:avLst/>
          </a:prstGeom>
          <a:effectLst>
            <a:glow rad="127000">
              <a:schemeClr val="accent5">
                <a:lumMod val="60000"/>
                <a:lumOff val="40000"/>
              </a:schemeClr>
            </a:glow>
          </a:effec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73CB4CB8-2C99-D343-A2D2-160F75CF0590}"/>
              </a:ext>
            </a:extLst>
          </p:cNvPr>
          <p:cNvSpPr txBox="1"/>
          <p:nvPr/>
        </p:nvSpPr>
        <p:spPr>
          <a:xfrm>
            <a:off x="6013938" y="644769"/>
            <a:ext cx="2391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dirty="0">
                <a:sym typeface="Symbol" pitchFamily="2" charset="2"/>
              </a:rPr>
              <a:t>(q</a:t>
            </a:r>
            <a:r>
              <a:rPr lang="es-AR" sz="2000" baseline="-25000" dirty="0">
                <a:sym typeface="Symbol" pitchFamily="2" charset="2"/>
              </a:rPr>
              <a:t>1</a:t>
            </a:r>
            <a:r>
              <a:rPr lang="es-AR" sz="2000" dirty="0">
                <a:sym typeface="Symbol" pitchFamily="2" charset="2"/>
              </a:rPr>
              <a:t>,a,b) ={(q</a:t>
            </a:r>
            <a:r>
              <a:rPr lang="es-AR" sz="2000" baseline="-25000" dirty="0">
                <a:sym typeface="Symbol" pitchFamily="2" charset="2"/>
              </a:rPr>
              <a:t>2</a:t>
            </a:r>
            <a:r>
              <a:rPr lang="es-AR" sz="2000" dirty="0">
                <a:sym typeface="Symbol" pitchFamily="2" charset="2"/>
              </a:rPr>
              <a:t>,</a:t>
            </a:r>
            <a:r>
              <a:rPr lang="es-AR" dirty="0">
                <a:sym typeface="Symbol" pitchFamily="2" charset="2"/>
              </a:rPr>
              <a:t> </a:t>
            </a:r>
            <a:r>
              <a:rPr lang="es-AR" sz="2000" dirty="0">
                <a:sym typeface="Symbol" pitchFamily="2" charset="2"/>
              </a:rPr>
              <a:t>)}</a:t>
            </a:r>
            <a:endParaRPr lang="es-AR" sz="2000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,3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a">
  <a:themeElements>
    <a:clrScheme name="Personalizar 18">
      <a:dk1>
        <a:sysClr val="windowText" lastClr="000000"/>
      </a:dk1>
      <a:lt1>
        <a:sysClr val="window" lastClr="FFFFFF"/>
      </a:lt1>
      <a:dk2>
        <a:srgbClr val="09213B"/>
      </a:dk2>
      <a:lt2>
        <a:srgbClr val="802425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Mediana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Mediana.thmx</Template>
  <TotalTime>35502</TotalTime>
  <Words>813</Words>
  <Application>Microsoft Macintosh PowerPoint</Application>
  <PresentationFormat>Presentación en pantalla (4:3)</PresentationFormat>
  <Paragraphs>172</Paragraphs>
  <Slides>44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52" baseType="lpstr">
      <vt:lpstr>Apple Chancery</vt:lpstr>
      <vt:lpstr>Arial</vt:lpstr>
      <vt:lpstr>Bradley Hand</vt:lpstr>
      <vt:lpstr>Calibri</vt:lpstr>
      <vt:lpstr>Tw Cen MT</vt:lpstr>
      <vt:lpstr>Wingdings</vt:lpstr>
      <vt:lpstr>Wingdings 2</vt:lpstr>
      <vt:lpstr>Mediana</vt:lpstr>
      <vt:lpstr>LENGUAJES LIBRES DEL CONTEXTO -  AUTÓMATAS PUSH DOWN</vt:lpstr>
      <vt:lpstr>Reconocimiento de Lenguajes Tipo 2</vt:lpstr>
      <vt:lpstr>Esquema general de un APD</vt:lpstr>
      <vt:lpstr>Formalmente - APD</vt:lpstr>
      <vt:lpstr>Función de transición</vt:lpstr>
      <vt:lpstr>Función de transición: rango</vt:lpstr>
      <vt:lpstr>Representación de los APD</vt:lpstr>
      <vt:lpstr>Gráficamente</vt:lpstr>
      <vt:lpstr>Gráficamente </vt:lpstr>
      <vt:lpstr>Gráficamente</vt:lpstr>
      <vt:lpstr>Ejemplo</vt:lpstr>
      <vt:lpstr>Ejecución</vt:lpstr>
      <vt:lpstr>Ejecución</vt:lpstr>
      <vt:lpstr>Ejecución</vt:lpstr>
      <vt:lpstr>Ejecución</vt:lpstr>
      <vt:lpstr>Ejecución</vt:lpstr>
      <vt:lpstr>Ejecución</vt:lpstr>
      <vt:lpstr>Ejecución</vt:lpstr>
      <vt:lpstr>Ejecución</vt:lpstr>
      <vt:lpstr>Ejecución</vt:lpstr>
      <vt:lpstr>Movimientos posibles en un APD</vt:lpstr>
      <vt:lpstr>Movimientos posibles en un APD</vt:lpstr>
      <vt:lpstr>Aceptación en un APD</vt:lpstr>
      <vt:lpstr>Otro Ejemplo</vt:lpstr>
      <vt:lpstr>APD que acepta por pila vacía</vt:lpstr>
      <vt:lpstr>Configuraciones o descripciones instantáneas</vt:lpstr>
      <vt:lpstr>Configuraciones</vt:lpstr>
      <vt:lpstr>Configuraciones</vt:lpstr>
      <vt:lpstr>Ejemplo de uso configuraciones</vt:lpstr>
      <vt:lpstr>Lenguaje aceptado por un APD</vt:lpstr>
      <vt:lpstr>Ejercicios</vt:lpstr>
      <vt:lpstr>APD determinístico</vt:lpstr>
      <vt:lpstr>APD determinístico (Cont.)</vt:lpstr>
      <vt:lpstr>APD no determinístico y determinístico</vt:lpstr>
      <vt:lpstr>Equivalencias de aceptación por  pila vacía y estado final</vt:lpstr>
      <vt:lpstr>Equivalencias de aceptación por  pila vacía y estado final</vt:lpstr>
      <vt:lpstr>Demostración del teorema</vt:lpstr>
      <vt:lpstr>Demostración del teorema (Cont.)</vt:lpstr>
      <vt:lpstr>Demostración del teorema (Cont.)</vt:lpstr>
      <vt:lpstr>Demostración del teorema (Cont.)</vt:lpstr>
      <vt:lpstr>Ejemplo de aplicación del teorema</vt:lpstr>
      <vt:lpstr>Ejemplo (Cont.)</vt:lpstr>
      <vt:lpstr>De estado final a pila vacía</vt:lpstr>
      <vt:lpstr>¿DUDAS?</vt:lpstr>
    </vt:vector>
  </TitlesOfParts>
  <Company>UMSNH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Nuevas tendencias para búsquedas en espacios métricos</dc:title>
  <dc:creator>Karina Figueroa</dc:creator>
  <cp:lastModifiedBy>Microsoft Office User</cp:lastModifiedBy>
  <cp:revision>747</cp:revision>
  <cp:lastPrinted>2020-03-17T23:42:33Z</cp:lastPrinted>
  <dcterms:created xsi:type="dcterms:W3CDTF">2019-03-20T00:08:22Z</dcterms:created>
  <dcterms:modified xsi:type="dcterms:W3CDTF">2024-04-27T01:57:39Z</dcterms:modified>
</cp:coreProperties>
</file>