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6858000" cx="9144000"/>
  <p:notesSz cx="6858000" cy="9144000"/>
  <p:embeddedFontLst>
    <p:embeddedFont>
      <p:font typeface="Nunito"/>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9">
          <p15:clr>
            <a:srgbClr val="A4A3A4"/>
          </p15:clr>
        </p15:guide>
        <p15:guide id="2" pos="3571">
          <p15:clr>
            <a:srgbClr val="A4A3A4"/>
          </p15:clr>
        </p15:guide>
      </p15:sldGuideLst>
    </p:ext>
    <p:ext uri="GoogleSlidesCustomDataVersion2">
      <go:slidesCustomData xmlns:go="http://customooxmlschemas.google.com/" r:id="rId34" roundtripDataSignature="AMtx7mhBuA+pnVhBl/zwOdGLHq3XT7Ke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9" orient="horz"/>
        <p:guide pos="357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Nunito-bold.fntdata"/><Relationship Id="rId30" Type="http://schemas.openxmlformats.org/officeDocument/2006/relationships/font" Target="fonts/Nunito-regular.fntdata"/><Relationship Id="rId11" Type="http://schemas.openxmlformats.org/officeDocument/2006/relationships/slide" Target="slides/slide6.xml"/><Relationship Id="rId33" Type="http://schemas.openxmlformats.org/officeDocument/2006/relationships/font" Target="fonts/Nunito-boldItalic.fntdata"/><Relationship Id="rId10" Type="http://schemas.openxmlformats.org/officeDocument/2006/relationships/slide" Target="slides/slide5.xml"/><Relationship Id="rId32" Type="http://schemas.openxmlformats.org/officeDocument/2006/relationships/font" Target="fonts/Nunito-italic.fntdata"/><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A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1" name="Google Shape;30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4" name="Google Shape;31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13" name="Shape 13"/>
        <p:cNvGrpSpPr/>
        <p:nvPr/>
      </p:nvGrpSpPr>
      <p:grpSpPr>
        <a:xfrm>
          <a:off x="0" y="0"/>
          <a:ext cx="0" cy="0"/>
          <a:chOff x="0" y="0"/>
          <a:chExt cx="0" cy="0"/>
        </a:xfrm>
      </p:grpSpPr>
      <p:sp>
        <p:nvSpPr>
          <p:cNvPr id="14" name="Google Shape;14;g1f4d9fdaded_0_6"/>
          <p:cNvSpPr/>
          <p:nvPr/>
        </p:nvSpPr>
        <p:spPr>
          <a:xfrm>
            <a:off x="31" y="3766000"/>
            <a:ext cx="7370400" cy="30921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g1f4d9fdaded_0_6"/>
          <p:cNvSpPr/>
          <p:nvPr/>
        </p:nvSpPr>
        <p:spPr>
          <a:xfrm flipH="1">
            <a:off x="3582600" y="2067600"/>
            <a:ext cx="5561400" cy="47904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g1f4d9fdaded_0_6"/>
          <p:cNvSpPr/>
          <p:nvPr/>
        </p:nvSpPr>
        <p:spPr>
          <a:xfrm rot="10800000">
            <a:off x="5058905" y="-100"/>
            <a:ext cx="4085100" cy="27369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g1f4d9fdaded_0_6"/>
          <p:cNvSpPr/>
          <p:nvPr/>
        </p:nvSpPr>
        <p:spPr>
          <a:xfrm>
            <a:off x="20327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 name="Google Shape;18;g1f4d9fdaded_0_6"/>
          <p:cNvGrpSpPr/>
          <p:nvPr/>
        </p:nvGrpSpPr>
        <p:grpSpPr>
          <a:xfrm>
            <a:off x="255200" y="790"/>
            <a:ext cx="2250363" cy="1392365"/>
            <a:chOff x="255200" y="592"/>
            <a:chExt cx="2250363" cy="1044300"/>
          </a:xfrm>
        </p:grpSpPr>
        <p:sp>
          <p:nvSpPr>
            <p:cNvPr id="19" name="Google Shape;19;g1f4d9fdaded_0_6"/>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g1f4d9fdaded_0_6"/>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g1f4d9fdaded_0_6"/>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g1f4d9fdaded_0_6"/>
          <p:cNvGrpSpPr/>
          <p:nvPr/>
        </p:nvGrpSpPr>
        <p:grpSpPr>
          <a:xfrm>
            <a:off x="905395" y="790"/>
            <a:ext cx="2250363" cy="1392365"/>
            <a:chOff x="905395" y="592"/>
            <a:chExt cx="2250363" cy="1044300"/>
          </a:xfrm>
        </p:grpSpPr>
        <p:sp>
          <p:nvSpPr>
            <p:cNvPr id="23" name="Google Shape;23;g1f4d9fdaded_0_6"/>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g1f4d9fdaded_0_6"/>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g1f4d9fdaded_0_6"/>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g1f4d9fdaded_0_6"/>
          <p:cNvGrpSpPr/>
          <p:nvPr/>
        </p:nvGrpSpPr>
        <p:grpSpPr>
          <a:xfrm>
            <a:off x="7057468" y="6784"/>
            <a:ext cx="1851282" cy="1002839"/>
            <a:chOff x="6917201" y="0"/>
            <a:chExt cx="2227777" cy="863400"/>
          </a:xfrm>
        </p:grpSpPr>
        <p:sp>
          <p:nvSpPr>
            <p:cNvPr id="27" name="Google Shape;27;g1f4d9fdaded_0_6"/>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g1f4d9fdaded_0_6"/>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g1f4d9fdaded_0_6"/>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g1f4d9fdaded_0_6"/>
          <p:cNvGrpSpPr/>
          <p:nvPr/>
        </p:nvGrpSpPr>
        <p:grpSpPr>
          <a:xfrm>
            <a:off x="6553032" y="5623802"/>
            <a:ext cx="2389068" cy="1234317"/>
            <a:chOff x="6917201" y="0"/>
            <a:chExt cx="2227777" cy="863400"/>
          </a:xfrm>
        </p:grpSpPr>
        <p:sp>
          <p:nvSpPr>
            <p:cNvPr id="31" name="Google Shape;31;g1f4d9fdaded_0_6"/>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g1f4d9fdaded_0_6"/>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g1f4d9fdaded_0_6"/>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 name="Google Shape;34;g1f4d9fdaded_0_6"/>
          <p:cNvGrpSpPr/>
          <p:nvPr/>
        </p:nvGrpSpPr>
        <p:grpSpPr>
          <a:xfrm>
            <a:off x="199149" y="5407536"/>
            <a:ext cx="2795414" cy="1444382"/>
            <a:chOff x="6917201" y="0"/>
            <a:chExt cx="2227777" cy="863400"/>
          </a:xfrm>
        </p:grpSpPr>
        <p:sp>
          <p:nvSpPr>
            <p:cNvPr id="35" name="Google Shape;35;g1f4d9fdaded_0_6"/>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g1f4d9fdaded_0_6"/>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g1f4d9fdaded_0_6"/>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 name="Google Shape;38;g1f4d9fdaded_0_6"/>
          <p:cNvSpPr txBox="1"/>
          <p:nvPr>
            <p:ph type="ctrTitle"/>
          </p:nvPr>
        </p:nvSpPr>
        <p:spPr>
          <a:xfrm>
            <a:off x="1858703" y="2430444"/>
            <a:ext cx="5361300" cy="1930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9" name="Google Shape;39;g1f4d9fdaded_0_6"/>
          <p:cNvSpPr txBox="1"/>
          <p:nvPr>
            <p:ph idx="1" type="subTitle"/>
          </p:nvPr>
        </p:nvSpPr>
        <p:spPr>
          <a:xfrm>
            <a:off x="1858700" y="4550878"/>
            <a:ext cx="5361300" cy="696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40" name="Google Shape;40;g1f4d9fdaded_0_6"/>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13" name="Shape 113"/>
        <p:cNvGrpSpPr/>
        <p:nvPr/>
      </p:nvGrpSpPr>
      <p:grpSpPr>
        <a:xfrm>
          <a:off x="0" y="0"/>
          <a:ext cx="0" cy="0"/>
          <a:chOff x="0" y="0"/>
          <a:chExt cx="0" cy="0"/>
        </a:xfrm>
      </p:grpSpPr>
      <p:sp>
        <p:nvSpPr>
          <p:cNvPr id="114" name="Google Shape;114;g1f4d9fdaded_0_106"/>
          <p:cNvSpPr/>
          <p:nvPr/>
        </p:nvSpPr>
        <p:spPr>
          <a:xfrm flipH="1">
            <a:off x="5569200" y="3778767"/>
            <a:ext cx="3574800" cy="30792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5" name="Google Shape;115;g1f4d9fdaded_0_106"/>
          <p:cNvGrpSpPr/>
          <p:nvPr/>
        </p:nvGrpSpPr>
        <p:grpSpPr>
          <a:xfrm>
            <a:off x="5959222" y="5492768"/>
            <a:ext cx="2520952" cy="1365553"/>
            <a:chOff x="6917201" y="0"/>
            <a:chExt cx="2227777" cy="863400"/>
          </a:xfrm>
        </p:grpSpPr>
        <p:sp>
          <p:nvSpPr>
            <p:cNvPr id="116" name="Google Shape;116;g1f4d9fdaded_0_106"/>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g1f4d9fdaded_0_106"/>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g1f4d9fdaded_0_106"/>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9" name="Google Shape;119;g1f4d9fdaded_0_106"/>
          <p:cNvGrpSpPr/>
          <p:nvPr/>
        </p:nvGrpSpPr>
        <p:grpSpPr>
          <a:xfrm>
            <a:off x="199149" y="3"/>
            <a:ext cx="2795414" cy="1444382"/>
            <a:chOff x="6917201" y="0"/>
            <a:chExt cx="2227777" cy="863400"/>
          </a:xfrm>
        </p:grpSpPr>
        <p:sp>
          <p:nvSpPr>
            <p:cNvPr id="120" name="Google Shape;120;g1f4d9fdaded_0_106"/>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1f4d9fdaded_0_106"/>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g1f4d9fdaded_0_106"/>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 name="Google Shape;123;g1f4d9fdaded_0_106"/>
          <p:cNvSpPr txBox="1"/>
          <p:nvPr>
            <p:ph hasCustomPrompt="1" type="title"/>
          </p:nvPr>
        </p:nvSpPr>
        <p:spPr>
          <a:xfrm>
            <a:off x="1385850" y="1845133"/>
            <a:ext cx="6372300" cy="18396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4" name="Google Shape;124;g1f4d9fdaded_0_106"/>
          <p:cNvSpPr txBox="1"/>
          <p:nvPr>
            <p:ph idx="1" type="body"/>
          </p:nvPr>
        </p:nvSpPr>
        <p:spPr>
          <a:xfrm>
            <a:off x="1385850" y="3818467"/>
            <a:ext cx="6372300" cy="8547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5" name="Google Shape;125;g1f4d9fdaded_0_106"/>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6" name="Shape 126"/>
        <p:cNvGrpSpPr/>
        <p:nvPr/>
      </p:nvGrpSpPr>
      <p:grpSpPr>
        <a:xfrm>
          <a:off x="0" y="0"/>
          <a:ext cx="0" cy="0"/>
          <a:chOff x="0" y="0"/>
          <a:chExt cx="0" cy="0"/>
        </a:xfrm>
      </p:grpSpPr>
      <p:sp>
        <p:nvSpPr>
          <p:cNvPr id="127" name="Google Shape;127;g1f4d9fdaded_0_119"/>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28" name="Shape 128"/>
        <p:cNvGrpSpPr/>
        <p:nvPr/>
      </p:nvGrpSpPr>
      <p:grpSpPr>
        <a:xfrm>
          <a:off x="0" y="0"/>
          <a:ext cx="0" cy="0"/>
          <a:chOff x="0" y="0"/>
          <a:chExt cx="0" cy="0"/>
        </a:xfrm>
      </p:grpSpPr>
      <p:sp>
        <p:nvSpPr>
          <p:cNvPr id="129" name="Google Shape;129;g1f4d9fdaded_0_121"/>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lvl1pPr lvl="0" rtl="0" algn="l">
              <a:spcBef>
                <a:spcPts val="0"/>
              </a:spcBef>
              <a:spcAft>
                <a:spcPts val="0"/>
              </a:spcAft>
              <a:buClr>
                <a:schemeClr val="dk2"/>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0" name="Google Shape;130;g1f4d9fdaded_0_121"/>
          <p:cNvSpPr txBox="1"/>
          <p:nvPr>
            <p:ph idx="10" type="dt"/>
          </p:nvPr>
        </p:nvSpPr>
        <p:spPr>
          <a:xfrm>
            <a:off x="6096000" y="6248400"/>
            <a:ext cx="26670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1" name="Google Shape;131;g1f4d9fdaded_0_121"/>
          <p:cNvSpPr txBox="1"/>
          <p:nvPr>
            <p:ph idx="11" type="ftr"/>
          </p:nvPr>
        </p:nvSpPr>
        <p:spPr>
          <a:xfrm>
            <a:off x="609600" y="6248206"/>
            <a:ext cx="5421000" cy="3651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2" name="Google Shape;132;g1f4d9fdaded_0_121"/>
          <p:cNvSpPr txBox="1"/>
          <p:nvPr>
            <p:ph idx="12" type="sldNum"/>
          </p:nvPr>
        </p:nvSpPr>
        <p:spPr>
          <a:xfrm>
            <a:off x="0" y="1272222"/>
            <a:ext cx="533400" cy="244500"/>
          </a:xfrm>
          <a:prstGeom prst="rect">
            <a:avLst/>
          </a:prstGeom>
          <a:noFill/>
          <a:ln>
            <a:noFill/>
          </a:ln>
        </p:spPr>
        <p:txBody>
          <a:bodyPr anchorCtr="0" anchor="ctr" bIns="45700" lIns="91425" spcFirstLastPara="1" rIns="91425" wrap="square" tIns="45700">
            <a:normAutofit fontScale="85000" lnSpcReduction="20000"/>
          </a:bodyPr>
          <a:lstStyle>
            <a:lvl1pPr indent="0" lvl="0" marL="0" rtl="0" algn="ctr">
              <a:spcBef>
                <a:spcPts val="0"/>
              </a:spcBef>
              <a:buNone/>
              <a:defRPr b="1" sz="1400">
                <a:solidFill>
                  <a:srgbClr val="FFFFFF"/>
                </a:solidFill>
                <a:latin typeface="Twentieth Century"/>
                <a:ea typeface="Twentieth Century"/>
                <a:cs typeface="Twentieth Century"/>
                <a:sym typeface="Twentieth Century"/>
              </a:defRPr>
            </a:lvl1pPr>
            <a:lvl2pPr indent="0" lvl="1" marL="0" rtl="0" algn="ctr">
              <a:spcBef>
                <a:spcPts val="0"/>
              </a:spcBef>
              <a:buNone/>
              <a:defRPr b="1" sz="1400">
                <a:solidFill>
                  <a:srgbClr val="FFFFFF"/>
                </a:solidFill>
                <a:latin typeface="Twentieth Century"/>
                <a:ea typeface="Twentieth Century"/>
                <a:cs typeface="Twentieth Century"/>
                <a:sym typeface="Twentieth Century"/>
              </a:defRPr>
            </a:lvl2pPr>
            <a:lvl3pPr indent="0" lvl="2" marL="0" rtl="0" algn="ctr">
              <a:spcBef>
                <a:spcPts val="0"/>
              </a:spcBef>
              <a:buNone/>
              <a:defRPr b="1" sz="1400">
                <a:solidFill>
                  <a:srgbClr val="FFFFFF"/>
                </a:solidFill>
                <a:latin typeface="Twentieth Century"/>
                <a:ea typeface="Twentieth Century"/>
                <a:cs typeface="Twentieth Century"/>
                <a:sym typeface="Twentieth Century"/>
              </a:defRPr>
            </a:lvl3pPr>
            <a:lvl4pPr indent="0" lvl="3" marL="0" rtl="0" algn="ctr">
              <a:spcBef>
                <a:spcPts val="0"/>
              </a:spcBef>
              <a:buNone/>
              <a:defRPr b="1" sz="1400">
                <a:solidFill>
                  <a:srgbClr val="FFFFFF"/>
                </a:solidFill>
                <a:latin typeface="Twentieth Century"/>
                <a:ea typeface="Twentieth Century"/>
                <a:cs typeface="Twentieth Century"/>
                <a:sym typeface="Twentieth Century"/>
              </a:defRPr>
            </a:lvl4pPr>
            <a:lvl5pPr indent="0" lvl="4" marL="0" rtl="0" algn="ctr">
              <a:spcBef>
                <a:spcPts val="0"/>
              </a:spcBef>
              <a:buNone/>
              <a:defRPr b="1" sz="1400">
                <a:solidFill>
                  <a:srgbClr val="FFFFFF"/>
                </a:solidFill>
                <a:latin typeface="Twentieth Century"/>
                <a:ea typeface="Twentieth Century"/>
                <a:cs typeface="Twentieth Century"/>
                <a:sym typeface="Twentieth Century"/>
              </a:defRPr>
            </a:lvl5pPr>
            <a:lvl6pPr indent="0" lvl="5" marL="0" rtl="0" algn="ctr">
              <a:spcBef>
                <a:spcPts val="0"/>
              </a:spcBef>
              <a:buNone/>
              <a:defRPr b="1" sz="1400">
                <a:solidFill>
                  <a:srgbClr val="FFFFFF"/>
                </a:solidFill>
                <a:latin typeface="Twentieth Century"/>
                <a:ea typeface="Twentieth Century"/>
                <a:cs typeface="Twentieth Century"/>
                <a:sym typeface="Twentieth Century"/>
              </a:defRPr>
            </a:lvl6pPr>
            <a:lvl7pPr indent="0" lvl="6" marL="0" rtl="0" algn="ctr">
              <a:spcBef>
                <a:spcPts val="0"/>
              </a:spcBef>
              <a:buNone/>
              <a:defRPr b="1" sz="1400">
                <a:solidFill>
                  <a:srgbClr val="FFFFFF"/>
                </a:solidFill>
                <a:latin typeface="Twentieth Century"/>
                <a:ea typeface="Twentieth Century"/>
                <a:cs typeface="Twentieth Century"/>
                <a:sym typeface="Twentieth Century"/>
              </a:defRPr>
            </a:lvl7pPr>
            <a:lvl8pPr indent="0" lvl="7" marL="0" rtl="0" algn="ctr">
              <a:spcBef>
                <a:spcPts val="0"/>
              </a:spcBef>
              <a:buNone/>
              <a:defRPr b="1" sz="1400">
                <a:solidFill>
                  <a:srgbClr val="FFFFFF"/>
                </a:solidFill>
                <a:latin typeface="Twentieth Century"/>
                <a:ea typeface="Twentieth Century"/>
                <a:cs typeface="Twentieth Century"/>
                <a:sym typeface="Twentieth Century"/>
              </a:defRPr>
            </a:lvl8pPr>
            <a:lvl9pPr indent="0" lvl="8" marL="0" rtl="0" algn="ctr">
              <a:spcBef>
                <a:spcPts val="0"/>
              </a:spcBef>
              <a:buNone/>
              <a:defRPr b="1" sz="1400">
                <a:solidFill>
                  <a:srgbClr val="FFFFFF"/>
                </a:solidFill>
                <a:latin typeface="Twentieth Century"/>
                <a:ea typeface="Twentieth Century"/>
                <a:cs typeface="Twentieth Century"/>
                <a:sym typeface="Twentieth Century"/>
              </a:defRPr>
            </a:lvl9pPr>
          </a:lstStyle>
          <a:p>
            <a:pPr indent="0" lvl="0" marL="0" rtl="0" algn="ctr">
              <a:spcBef>
                <a:spcPts val="0"/>
              </a:spcBef>
              <a:spcAft>
                <a:spcPts val="0"/>
              </a:spcAft>
              <a:buNone/>
            </a:pPr>
            <a:fld id="{00000000-1234-1234-1234-123412341234}" type="slidenum">
              <a:rPr lang="es-AR"/>
              <a:t>‹#›</a:t>
            </a:fld>
            <a:endParaRPr/>
          </a:p>
        </p:txBody>
      </p:sp>
      <p:sp>
        <p:nvSpPr>
          <p:cNvPr id="133" name="Google Shape;133;g1f4d9fdaded_0_121"/>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lvl1pPr indent="-297180" lvl="0" marL="457200" rtl="0" algn="l">
              <a:spcBef>
                <a:spcPts val="700"/>
              </a:spcBef>
              <a:spcAft>
                <a:spcPts val="0"/>
              </a:spcAft>
              <a:buSzPts val="1080"/>
              <a:buChar char="●"/>
              <a:defRPr/>
            </a:lvl1pPr>
            <a:lvl2pPr indent="-308610" lvl="1" marL="914400" rtl="0" algn="l">
              <a:spcBef>
                <a:spcPts val="1200"/>
              </a:spcBef>
              <a:spcAft>
                <a:spcPts val="0"/>
              </a:spcAft>
              <a:buSzPts val="1260"/>
              <a:buChar char="○"/>
              <a:defRPr/>
            </a:lvl2pPr>
            <a:lvl3pPr indent="-314325" lvl="2" marL="1371600" rtl="0" algn="l">
              <a:spcBef>
                <a:spcPts val="1200"/>
              </a:spcBef>
              <a:spcAft>
                <a:spcPts val="0"/>
              </a:spcAft>
              <a:buSzPts val="1350"/>
              <a:buChar char="■"/>
              <a:defRPr/>
            </a:lvl3pPr>
            <a:lvl4pPr indent="-314325" lvl="3" marL="1828800" rtl="0" algn="l">
              <a:spcBef>
                <a:spcPts val="1200"/>
              </a:spcBef>
              <a:spcAft>
                <a:spcPts val="0"/>
              </a:spcAft>
              <a:buSzPts val="1350"/>
              <a:buChar char="●"/>
              <a:defRPr/>
            </a:lvl4pPr>
            <a:lvl5pPr indent="-302895" lvl="4" marL="2286000" rtl="0" algn="l">
              <a:spcBef>
                <a:spcPts val="1200"/>
              </a:spcBef>
              <a:spcAft>
                <a:spcPts val="0"/>
              </a:spcAft>
              <a:buSzPts val="1170"/>
              <a:buChar char="○"/>
              <a:defRPr/>
            </a:lvl5pPr>
            <a:lvl6pPr indent="-342900" lvl="5" marL="2743200" rtl="0" algn="l">
              <a:spcBef>
                <a:spcPts val="1200"/>
              </a:spcBef>
              <a:spcAft>
                <a:spcPts val="0"/>
              </a:spcAft>
              <a:buSzPts val="1800"/>
              <a:buChar char="■"/>
              <a:defRPr/>
            </a:lvl6pPr>
            <a:lvl7pPr indent="-342900" lvl="6" marL="3200400" rtl="0" algn="l">
              <a:spcBef>
                <a:spcPts val="1200"/>
              </a:spcBef>
              <a:spcAft>
                <a:spcPts val="0"/>
              </a:spcAft>
              <a:buSzPts val="1800"/>
              <a:buChar char="●"/>
              <a:defRPr/>
            </a:lvl7pPr>
            <a:lvl8pPr indent="-342900" lvl="7" marL="3657600" rtl="0" algn="l">
              <a:spcBef>
                <a:spcPts val="1200"/>
              </a:spcBef>
              <a:spcAft>
                <a:spcPts val="0"/>
              </a:spcAft>
              <a:buSzPts val="1800"/>
              <a:buChar char="○"/>
              <a:defRPr/>
            </a:lvl8pPr>
            <a:lvl9pPr indent="-342900" lvl="8" marL="4114800" rtl="0" algn="l">
              <a:spcBef>
                <a:spcPts val="1200"/>
              </a:spcBef>
              <a:spcAft>
                <a:spcPts val="1200"/>
              </a:spcAft>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41" name="Shape 41"/>
        <p:cNvGrpSpPr/>
        <p:nvPr/>
      </p:nvGrpSpPr>
      <p:grpSpPr>
        <a:xfrm>
          <a:off x="0" y="0"/>
          <a:ext cx="0" cy="0"/>
          <a:chOff x="0" y="0"/>
          <a:chExt cx="0" cy="0"/>
        </a:xfrm>
      </p:grpSpPr>
      <p:sp>
        <p:nvSpPr>
          <p:cNvPr id="42" name="Google Shape;42;g1f4d9fdaded_0_34"/>
          <p:cNvSpPr/>
          <p:nvPr/>
        </p:nvSpPr>
        <p:spPr>
          <a:xfrm flipH="1">
            <a:off x="4757100" y="3079200"/>
            <a:ext cx="4386900" cy="37788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 name="Google Shape;43;g1f4d9fdaded_0_34"/>
          <p:cNvGrpSpPr/>
          <p:nvPr/>
        </p:nvGrpSpPr>
        <p:grpSpPr>
          <a:xfrm>
            <a:off x="5594191" y="5281486"/>
            <a:ext cx="2910145" cy="1576482"/>
            <a:chOff x="6917201" y="0"/>
            <a:chExt cx="2227777" cy="863400"/>
          </a:xfrm>
        </p:grpSpPr>
        <p:sp>
          <p:nvSpPr>
            <p:cNvPr id="44" name="Google Shape;44;g1f4d9fdaded_0_34"/>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g1f4d9fdaded_0_34"/>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g1f4d9fdaded_0_34"/>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 name="Google Shape;47;g1f4d9fdaded_0_34"/>
          <p:cNvGrpSpPr/>
          <p:nvPr/>
        </p:nvGrpSpPr>
        <p:grpSpPr>
          <a:xfrm>
            <a:off x="199149" y="3"/>
            <a:ext cx="2795414" cy="1444382"/>
            <a:chOff x="6917201" y="0"/>
            <a:chExt cx="2227777" cy="863400"/>
          </a:xfrm>
        </p:grpSpPr>
        <p:sp>
          <p:nvSpPr>
            <p:cNvPr id="48" name="Google Shape;48;g1f4d9fdaded_0_34"/>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g1f4d9fdaded_0_34"/>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g1f4d9fdaded_0_34"/>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1" name="Google Shape;51;g1f4d9fdaded_0_34"/>
          <p:cNvSpPr txBox="1"/>
          <p:nvPr>
            <p:ph type="title"/>
          </p:nvPr>
        </p:nvSpPr>
        <p:spPr>
          <a:xfrm>
            <a:off x="1888684" y="2328133"/>
            <a:ext cx="5377500" cy="21948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52" name="Google Shape;52;g1f4d9fdaded_0_34"/>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53" name="Shape 53"/>
        <p:cNvGrpSpPr/>
        <p:nvPr/>
      </p:nvGrpSpPr>
      <p:grpSpPr>
        <a:xfrm>
          <a:off x="0" y="0"/>
          <a:ext cx="0" cy="0"/>
          <a:chOff x="0" y="0"/>
          <a:chExt cx="0" cy="0"/>
        </a:xfrm>
      </p:grpSpPr>
      <p:sp>
        <p:nvSpPr>
          <p:cNvPr id="54" name="Google Shape;54;g1f4d9fdaded_0_46"/>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g1f4d9fdaded_0_46"/>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g1f4d9fdaded_0_46"/>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g1f4d9fdaded_0_46"/>
          <p:cNvSpPr txBox="1"/>
          <p:nvPr>
            <p:ph type="title"/>
          </p:nvPr>
        </p:nvSpPr>
        <p:spPr>
          <a:xfrm>
            <a:off x="819150" y="1127467"/>
            <a:ext cx="7505700" cy="12729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8" name="Google Shape;58;g1f4d9fdaded_0_46"/>
          <p:cNvSpPr txBox="1"/>
          <p:nvPr>
            <p:ph idx="1" type="body"/>
          </p:nvPr>
        </p:nvSpPr>
        <p:spPr>
          <a:xfrm>
            <a:off x="819150" y="2654300"/>
            <a:ext cx="7505700" cy="3264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9" name="Google Shape;59;g1f4d9fdaded_0_46"/>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60" name="Shape 60"/>
        <p:cNvGrpSpPr/>
        <p:nvPr/>
      </p:nvGrpSpPr>
      <p:grpSpPr>
        <a:xfrm>
          <a:off x="0" y="0"/>
          <a:ext cx="0" cy="0"/>
          <a:chOff x="0" y="0"/>
          <a:chExt cx="0" cy="0"/>
        </a:xfrm>
      </p:grpSpPr>
      <p:sp>
        <p:nvSpPr>
          <p:cNvPr id="61" name="Google Shape;61;g1f4d9fdaded_0_53"/>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g1f4d9fdaded_0_53"/>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g1f4d9fdaded_0_53"/>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g1f4d9fdaded_0_53"/>
          <p:cNvSpPr txBox="1"/>
          <p:nvPr>
            <p:ph type="title"/>
          </p:nvPr>
        </p:nvSpPr>
        <p:spPr>
          <a:xfrm>
            <a:off x="819150" y="1127467"/>
            <a:ext cx="7505700" cy="12729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5" name="Google Shape;65;g1f4d9fdaded_0_53"/>
          <p:cNvSpPr txBox="1"/>
          <p:nvPr>
            <p:ph idx="1" type="body"/>
          </p:nvPr>
        </p:nvSpPr>
        <p:spPr>
          <a:xfrm>
            <a:off x="819150" y="2654300"/>
            <a:ext cx="3686100" cy="3264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6" name="Google Shape;66;g1f4d9fdaded_0_53"/>
          <p:cNvSpPr txBox="1"/>
          <p:nvPr>
            <p:ph idx="2" type="body"/>
          </p:nvPr>
        </p:nvSpPr>
        <p:spPr>
          <a:xfrm>
            <a:off x="4638675" y="2654300"/>
            <a:ext cx="3686100" cy="3264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7" name="Google Shape;67;g1f4d9fdaded_0_53"/>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8" name="Shape 68"/>
        <p:cNvGrpSpPr/>
        <p:nvPr/>
      </p:nvGrpSpPr>
      <p:grpSpPr>
        <a:xfrm>
          <a:off x="0" y="0"/>
          <a:ext cx="0" cy="0"/>
          <a:chOff x="0" y="0"/>
          <a:chExt cx="0" cy="0"/>
        </a:xfrm>
      </p:grpSpPr>
      <p:sp>
        <p:nvSpPr>
          <p:cNvPr id="69" name="Google Shape;69;g1f4d9fdaded_0_61"/>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g1f4d9fdaded_0_61"/>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1f4d9fdaded_0_61"/>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1f4d9fdaded_0_61"/>
          <p:cNvSpPr txBox="1"/>
          <p:nvPr>
            <p:ph type="title"/>
          </p:nvPr>
        </p:nvSpPr>
        <p:spPr>
          <a:xfrm>
            <a:off x="819150" y="1127467"/>
            <a:ext cx="7505700" cy="12729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3" name="Google Shape;73;g1f4d9fdaded_0_61"/>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4" name="Shape 74"/>
        <p:cNvGrpSpPr/>
        <p:nvPr/>
      </p:nvGrpSpPr>
      <p:grpSpPr>
        <a:xfrm>
          <a:off x="0" y="0"/>
          <a:ext cx="0" cy="0"/>
          <a:chOff x="0" y="0"/>
          <a:chExt cx="0" cy="0"/>
        </a:xfrm>
      </p:grpSpPr>
      <p:sp>
        <p:nvSpPr>
          <p:cNvPr id="75" name="Google Shape;75;g1f4d9fdaded_0_67"/>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g1f4d9fdaded_0_67"/>
          <p:cNvSpPr/>
          <p:nvPr/>
        </p:nvSpPr>
        <p:spPr>
          <a:xfrm>
            <a:off x="31" y="3766000"/>
            <a:ext cx="7370400" cy="30921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g1f4d9fdaded_0_67"/>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1f4d9fdaded_0_67"/>
          <p:cNvSpPr txBox="1"/>
          <p:nvPr>
            <p:ph type="title"/>
          </p:nvPr>
        </p:nvSpPr>
        <p:spPr>
          <a:xfrm>
            <a:off x="819150" y="1127467"/>
            <a:ext cx="3709200" cy="18441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9" name="Google Shape;79;g1f4d9fdaded_0_67"/>
          <p:cNvSpPr txBox="1"/>
          <p:nvPr>
            <p:ph idx="1" type="body"/>
          </p:nvPr>
        </p:nvSpPr>
        <p:spPr>
          <a:xfrm>
            <a:off x="830700" y="3092067"/>
            <a:ext cx="3709200" cy="28263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80" name="Google Shape;80;g1f4d9fdaded_0_67"/>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81" name="Shape 81"/>
        <p:cNvGrpSpPr/>
        <p:nvPr/>
      </p:nvGrpSpPr>
      <p:grpSpPr>
        <a:xfrm>
          <a:off x="0" y="0"/>
          <a:ext cx="0" cy="0"/>
          <a:chOff x="0" y="0"/>
          <a:chExt cx="0" cy="0"/>
        </a:xfrm>
      </p:grpSpPr>
      <p:sp>
        <p:nvSpPr>
          <p:cNvPr id="82" name="Google Shape;82;g1f4d9fdaded_0_74"/>
          <p:cNvSpPr/>
          <p:nvPr/>
        </p:nvSpPr>
        <p:spPr>
          <a:xfrm>
            <a:off x="0" y="3764192"/>
            <a:ext cx="7369200" cy="30891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g1f4d9fdaded_0_74"/>
          <p:cNvSpPr/>
          <p:nvPr/>
        </p:nvSpPr>
        <p:spPr>
          <a:xfrm flipH="1">
            <a:off x="3583210" y="2072150"/>
            <a:ext cx="5560500" cy="47859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4" name="Google Shape;84;g1f4d9fdaded_0_74"/>
          <p:cNvGrpSpPr/>
          <p:nvPr/>
        </p:nvGrpSpPr>
        <p:grpSpPr>
          <a:xfrm>
            <a:off x="255991" y="-11"/>
            <a:ext cx="2251347" cy="1391229"/>
            <a:chOff x="3961956" y="4383950"/>
            <a:chExt cx="1160548" cy="548700"/>
          </a:xfrm>
        </p:grpSpPr>
        <p:sp>
          <p:nvSpPr>
            <p:cNvPr id="85" name="Google Shape;85;g1f4d9fdaded_0_74"/>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1f4d9fdaded_0_74"/>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g1f4d9fdaded_0_74"/>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g1f4d9fdaded_0_74"/>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9" name="Google Shape;89;g1f4d9fdaded_0_74"/>
          <p:cNvGrpSpPr/>
          <p:nvPr/>
        </p:nvGrpSpPr>
        <p:grpSpPr>
          <a:xfrm>
            <a:off x="34934" y="6029501"/>
            <a:ext cx="1593306" cy="822734"/>
            <a:chOff x="6917201" y="0"/>
            <a:chExt cx="2227777" cy="863400"/>
          </a:xfrm>
        </p:grpSpPr>
        <p:sp>
          <p:nvSpPr>
            <p:cNvPr id="90" name="Google Shape;90;g1f4d9fdaded_0_74"/>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f4d9fdaded_0_74"/>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f4d9fdaded_0_74"/>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 name="Google Shape;93;g1f4d9fdaded_0_74"/>
          <p:cNvGrpSpPr/>
          <p:nvPr/>
        </p:nvGrpSpPr>
        <p:grpSpPr>
          <a:xfrm>
            <a:off x="5886353" y="1657"/>
            <a:ext cx="3257455" cy="1681990"/>
            <a:chOff x="6917201" y="0"/>
            <a:chExt cx="2227777" cy="863400"/>
          </a:xfrm>
        </p:grpSpPr>
        <p:sp>
          <p:nvSpPr>
            <p:cNvPr id="94" name="Google Shape;94;g1f4d9fdaded_0_74"/>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g1f4d9fdaded_0_74"/>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1f4d9fdaded_0_74"/>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7" name="Google Shape;97;g1f4d9fdaded_0_74"/>
          <p:cNvSpPr txBox="1"/>
          <p:nvPr>
            <p:ph type="title"/>
          </p:nvPr>
        </p:nvSpPr>
        <p:spPr>
          <a:xfrm>
            <a:off x="1393929" y="1734861"/>
            <a:ext cx="6366900" cy="3385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8" name="Google Shape;98;g1f4d9fdaded_0_74"/>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9" name="Shape 99"/>
        <p:cNvGrpSpPr/>
        <p:nvPr/>
      </p:nvGrpSpPr>
      <p:grpSpPr>
        <a:xfrm>
          <a:off x="0" y="0"/>
          <a:ext cx="0" cy="0"/>
          <a:chOff x="0" y="0"/>
          <a:chExt cx="0" cy="0"/>
        </a:xfrm>
      </p:grpSpPr>
      <p:sp>
        <p:nvSpPr>
          <p:cNvPr id="100" name="Google Shape;100;g1f4d9fdaded_0_92"/>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1f4d9fdaded_0_92"/>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f4d9fdaded_0_92"/>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1f4d9fdaded_0_92"/>
          <p:cNvSpPr txBox="1"/>
          <p:nvPr>
            <p:ph type="title"/>
          </p:nvPr>
        </p:nvSpPr>
        <p:spPr>
          <a:xfrm>
            <a:off x="819150" y="1127467"/>
            <a:ext cx="6424200" cy="9399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4" name="Google Shape;104;g1f4d9fdaded_0_92"/>
          <p:cNvSpPr txBox="1"/>
          <p:nvPr>
            <p:ph idx="1" type="subTitle"/>
          </p:nvPr>
        </p:nvSpPr>
        <p:spPr>
          <a:xfrm>
            <a:off x="819150" y="2067600"/>
            <a:ext cx="5859900" cy="524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5" name="Google Shape;105;g1f4d9fdaded_0_92"/>
          <p:cNvSpPr txBox="1"/>
          <p:nvPr>
            <p:ph idx="2" type="body"/>
          </p:nvPr>
        </p:nvSpPr>
        <p:spPr>
          <a:xfrm>
            <a:off x="819150" y="3289400"/>
            <a:ext cx="5859900" cy="2793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6" name="Google Shape;106;g1f4d9fdaded_0_92"/>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7" name="Shape 107"/>
        <p:cNvGrpSpPr/>
        <p:nvPr/>
      </p:nvGrpSpPr>
      <p:grpSpPr>
        <a:xfrm>
          <a:off x="0" y="0"/>
          <a:ext cx="0" cy="0"/>
          <a:chOff x="0" y="0"/>
          <a:chExt cx="0" cy="0"/>
        </a:xfrm>
      </p:grpSpPr>
      <p:sp>
        <p:nvSpPr>
          <p:cNvPr id="108" name="Google Shape;108;g1f4d9fdaded_0_100"/>
          <p:cNvSpPr/>
          <p:nvPr/>
        </p:nvSpPr>
        <p:spPr>
          <a:xfrm>
            <a:off x="31" y="3766000"/>
            <a:ext cx="7370400" cy="30921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f4d9fdaded_0_100"/>
          <p:cNvSpPr/>
          <p:nvPr/>
        </p:nvSpPr>
        <p:spPr>
          <a:xfrm flipH="1">
            <a:off x="3582600" y="2067600"/>
            <a:ext cx="5561400" cy="47904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g1f4d9fdaded_0_100"/>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1f4d9fdaded_0_100"/>
          <p:cNvSpPr txBox="1"/>
          <p:nvPr>
            <p:ph idx="1" type="body"/>
          </p:nvPr>
        </p:nvSpPr>
        <p:spPr>
          <a:xfrm>
            <a:off x="328025" y="5551333"/>
            <a:ext cx="7415100" cy="8067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12" name="Google Shape;112;g1f4d9fdaded_0_100"/>
          <p:cNvSpPr txBox="1"/>
          <p:nvPr>
            <p:ph idx="12" type="sldNum"/>
          </p:nvPr>
        </p:nvSpPr>
        <p:spPr>
          <a:xfrm>
            <a:off x="8390734" y="6058224"/>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9" name="Shape 9"/>
        <p:cNvGrpSpPr/>
        <p:nvPr/>
      </p:nvGrpSpPr>
      <p:grpSpPr>
        <a:xfrm>
          <a:off x="0" y="0"/>
          <a:ext cx="0" cy="0"/>
          <a:chOff x="0" y="0"/>
          <a:chExt cx="0" cy="0"/>
        </a:xfrm>
      </p:grpSpPr>
      <p:sp>
        <p:nvSpPr>
          <p:cNvPr id="10" name="Google Shape;10;g1f4d9fdaded_0_2"/>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11" name="Google Shape;11;g1f4d9fdaded_0_2"/>
          <p:cNvSpPr txBox="1"/>
          <p:nvPr>
            <p:ph idx="1" type="body"/>
          </p:nvPr>
        </p:nvSpPr>
        <p:spPr>
          <a:xfrm>
            <a:off x="311700" y="1536633"/>
            <a:ext cx="8520600" cy="45216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12" name="Google Shape;12;g1f4d9fdaded_0_2"/>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s-A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4.png"/><Relationship Id="rId4" Type="http://schemas.openxmlformats.org/officeDocument/2006/relationships/image" Target="../media/image4.png"/><Relationship Id="rId5"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1.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9.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8.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0.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8.png"/><Relationship Id="rId4" Type="http://schemas.openxmlformats.org/officeDocument/2006/relationships/image" Target="../media/image8.png"/><Relationship Id="rId5" Type="http://schemas.openxmlformats.org/officeDocument/2006/relationships/image" Target="../media/image31.png"/><Relationship Id="rId6"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7.png"/><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7" name="Shape 137"/>
        <p:cNvGrpSpPr/>
        <p:nvPr/>
      </p:nvGrpSpPr>
      <p:grpSpPr>
        <a:xfrm>
          <a:off x="0" y="0"/>
          <a:ext cx="0" cy="0"/>
          <a:chOff x="0" y="0"/>
          <a:chExt cx="0" cy="0"/>
        </a:xfrm>
      </p:grpSpPr>
      <p:sp>
        <p:nvSpPr>
          <p:cNvPr id="138" name="Google Shape;138;p1"/>
          <p:cNvSpPr txBox="1"/>
          <p:nvPr>
            <p:ph type="ctrTitle"/>
          </p:nvPr>
        </p:nvSpPr>
        <p:spPr>
          <a:xfrm>
            <a:off x="411250" y="4487224"/>
            <a:ext cx="8451600" cy="1233300"/>
          </a:xfrm>
          <a:prstGeom prst="rect">
            <a:avLst/>
          </a:prstGeom>
          <a:noFill/>
          <a:ln>
            <a:noFill/>
          </a:ln>
        </p:spPr>
        <p:txBody>
          <a:bodyPr anchorCtr="0" anchor="b" bIns="45700" lIns="91425" spcFirstLastPara="1" rIns="91425" wrap="square" tIns="45700">
            <a:normAutofit/>
          </a:bodyPr>
          <a:lstStyle/>
          <a:p>
            <a:pPr indent="0" lvl="0" marL="0" rtl="0" algn="ctr">
              <a:lnSpc>
                <a:spcPct val="80000"/>
              </a:lnSpc>
              <a:spcBef>
                <a:spcPts val="0"/>
              </a:spcBef>
              <a:spcAft>
                <a:spcPts val="0"/>
              </a:spcAft>
              <a:buClr>
                <a:srgbClr val="000000"/>
              </a:buClr>
              <a:buSzPts val="1600"/>
              <a:buFont typeface="Arial"/>
              <a:buNone/>
            </a:pPr>
            <a:r>
              <a:rPr lang="es-AR" sz="1760">
                <a:latin typeface="Calibri"/>
                <a:ea typeface="Calibri"/>
                <a:cs typeface="Calibri"/>
                <a:sym typeface="Calibri"/>
              </a:rPr>
              <a:t>LENGUAJES REGULARES- </a:t>
            </a:r>
            <a:r>
              <a:rPr lang="es-AR" sz="1760">
                <a:latin typeface="Calibri"/>
                <a:ea typeface="Calibri"/>
                <a:cs typeface="Calibri"/>
                <a:sym typeface="Calibri"/>
              </a:rPr>
              <a:t>Minimización de AFD - Prop. de Clausura </a:t>
            </a:r>
            <a:r>
              <a:rPr lang="es-AR" sz="1760">
                <a:latin typeface="Calibri"/>
                <a:ea typeface="Calibri"/>
                <a:cs typeface="Calibri"/>
                <a:sym typeface="Calibri"/>
              </a:rPr>
              <a:t> - AÑO 2024</a:t>
            </a:r>
            <a:endParaRPr sz="1760">
              <a:latin typeface="Calibri"/>
              <a:ea typeface="Calibri"/>
              <a:cs typeface="Calibri"/>
              <a:sym typeface="Calibri"/>
            </a:endParaRPr>
          </a:p>
          <a:p>
            <a:pPr indent="0" lvl="0" marL="0" rtl="0" algn="ctr">
              <a:lnSpc>
                <a:spcPct val="80000"/>
              </a:lnSpc>
              <a:spcBef>
                <a:spcPts val="0"/>
              </a:spcBef>
              <a:spcAft>
                <a:spcPts val="0"/>
              </a:spcAft>
              <a:buClr>
                <a:srgbClr val="000000"/>
              </a:buClr>
              <a:buSzPts val="1600"/>
              <a:buFont typeface="Arial"/>
              <a:buNone/>
            </a:pPr>
            <a:r>
              <a:t/>
            </a:r>
            <a:endParaRPr sz="1760">
              <a:latin typeface="Calibri"/>
              <a:ea typeface="Calibri"/>
              <a:cs typeface="Calibri"/>
              <a:sym typeface="Calibri"/>
            </a:endParaRPr>
          </a:p>
          <a:p>
            <a:pPr indent="0" lvl="0" marL="0" rtl="0" algn="ctr">
              <a:lnSpc>
                <a:spcPct val="80000"/>
              </a:lnSpc>
              <a:spcBef>
                <a:spcPts val="0"/>
              </a:spcBef>
              <a:spcAft>
                <a:spcPts val="0"/>
              </a:spcAft>
              <a:buClr>
                <a:srgbClr val="000000"/>
              </a:buClr>
              <a:buSzPts val="1600"/>
              <a:buFont typeface="Arial"/>
              <a:buNone/>
            </a:pPr>
            <a:r>
              <a:rPr lang="es-AR" sz="1760">
                <a:latin typeface="Calibri"/>
                <a:ea typeface="Calibri"/>
                <a:cs typeface="Calibri"/>
                <a:sym typeface="Calibri"/>
              </a:rPr>
              <a:t>LIC. EN CS. DE LA COMPUTACIÓN - 4to. AÑO</a:t>
            </a:r>
            <a:endParaRPr sz="1760">
              <a:latin typeface="Calibri"/>
              <a:ea typeface="Calibri"/>
              <a:cs typeface="Calibri"/>
              <a:sym typeface="Calibri"/>
            </a:endParaRPr>
          </a:p>
          <a:p>
            <a:pPr indent="0" lvl="0" marL="0" rtl="0" algn="l">
              <a:spcBef>
                <a:spcPts val="0"/>
              </a:spcBef>
              <a:spcAft>
                <a:spcPts val="0"/>
              </a:spcAft>
              <a:buClr>
                <a:srgbClr val="59A2BB"/>
              </a:buClr>
              <a:buSzPts val="3200"/>
              <a:buFont typeface="Twentieth Century"/>
              <a:buNone/>
            </a:pPr>
            <a:r>
              <a:t/>
            </a:r>
            <a:endParaRPr sz="3200">
              <a:solidFill>
                <a:srgbClr val="59A2BB"/>
              </a:solidFill>
            </a:endParaRPr>
          </a:p>
        </p:txBody>
      </p:sp>
      <p:sp>
        <p:nvSpPr>
          <p:cNvPr id="139" name="Google Shape;139;p1"/>
          <p:cNvSpPr txBox="1"/>
          <p:nvPr/>
        </p:nvSpPr>
        <p:spPr>
          <a:xfrm>
            <a:off x="1858150" y="1950150"/>
            <a:ext cx="55578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AR" sz="3800">
                <a:solidFill>
                  <a:schemeClr val="lt1"/>
                </a:solidFill>
                <a:latin typeface="Nunito"/>
                <a:ea typeface="Nunito"/>
                <a:cs typeface="Nunito"/>
                <a:sym typeface="Nunito"/>
              </a:rPr>
              <a:t>AUTÓMATAS Y LENGUAJES</a:t>
            </a:r>
            <a:endParaRPr sz="3800">
              <a:solidFill>
                <a:schemeClr val="lt1"/>
              </a:solidFill>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0"/>
          <p:cNvSpPr txBox="1"/>
          <p:nvPr>
            <p:ph type="title"/>
          </p:nvPr>
        </p:nvSpPr>
        <p:spPr>
          <a:xfrm>
            <a:off x="789100" y="4721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Aplicando el Algoritmo de Tabla Completa (Cont.)</a:t>
            </a:r>
            <a:endParaRPr sz="2800"/>
          </a:p>
        </p:txBody>
      </p:sp>
      <p:pic>
        <p:nvPicPr>
          <p:cNvPr id="218" name="Google Shape;218;p10"/>
          <p:cNvPicPr preferRelativeResize="0"/>
          <p:nvPr/>
        </p:nvPicPr>
        <p:blipFill rotWithShape="1">
          <a:blip r:embed="rId3">
            <a:alphaModFix/>
          </a:blip>
          <a:srcRect b="0" l="0" r="0" t="0"/>
          <a:stretch/>
        </p:blipFill>
        <p:spPr>
          <a:xfrm>
            <a:off x="612648" y="1745095"/>
            <a:ext cx="8204200" cy="1206500"/>
          </a:xfrm>
          <a:prstGeom prst="rect">
            <a:avLst/>
          </a:prstGeom>
          <a:noFill/>
          <a:ln>
            <a:noFill/>
          </a:ln>
        </p:spPr>
      </p:pic>
      <p:pic>
        <p:nvPicPr>
          <p:cNvPr id="219" name="Google Shape;219;p10"/>
          <p:cNvPicPr preferRelativeResize="0"/>
          <p:nvPr/>
        </p:nvPicPr>
        <p:blipFill rotWithShape="1">
          <a:blip r:embed="rId4">
            <a:alphaModFix/>
          </a:blip>
          <a:srcRect b="0" l="0" r="0" t="0"/>
          <a:stretch/>
        </p:blipFill>
        <p:spPr>
          <a:xfrm>
            <a:off x="2671948" y="3231656"/>
            <a:ext cx="3274291" cy="2397249"/>
          </a:xfrm>
          <a:prstGeom prst="rect">
            <a:avLst/>
          </a:prstGeom>
          <a:noFill/>
          <a:ln>
            <a:noFill/>
          </a:ln>
        </p:spPr>
      </p:pic>
      <p:sp>
        <p:nvSpPr>
          <p:cNvPr id="220" name="Google Shape;220;p10"/>
          <p:cNvSpPr txBox="1"/>
          <p:nvPr/>
        </p:nvSpPr>
        <p:spPr>
          <a:xfrm>
            <a:off x="789090" y="5712032"/>
            <a:ext cx="8112000" cy="769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s-AR" sz="2200">
                <a:solidFill>
                  <a:srgbClr val="1B3742"/>
                </a:solidFill>
                <a:latin typeface="Calibri"/>
                <a:ea typeface="Calibri"/>
                <a:cs typeface="Calibri"/>
                <a:sym typeface="Calibri"/>
              </a:rPr>
              <a:t>Y así tenemos que proceder para marcar como distinguibles todos los estados</a:t>
            </a:r>
            <a:r>
              <a:rPr lang="es-AR" sz="2200">
                <a:latin typeface="Calibri"/>
                <a:ea typeface="Calibri"/>
                <a:cs typeface="Calibri"/>
                <a:sym typeface="Calibri"/>
              </a:rPr>
              <a:t> </a:t>
            </a:r>
            <a:r>
              <a:rPr i="1" lang="es-AR" sz="2200">
                <a:solidFill>
                  <a:srgbClr val="1B3742"/>
                </a:solidFill>
                <a:latin typeface="Calibri"/>
                <a:ea typeface="Calibri"/>
                <a:cs typeface="Calibri"/>
                <a:sym typeface="Calibri"/>
              </a:rPr>
              <a:t>finales con los no finales.</a:t>
            </a:r>
            <a:endParaRPr sz="2200">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1"/>
          <p:cNvSpPr txBox="1"/>
          <p:nvPr>
            <p:ph type="title"/>
          </p:nvPr>
        </p:nvSpPr>
        <p:spPr>
          <a:xfrm>
            <a:off x="427700" y="4390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a:t>Aplicando el Algoritmo de Tabla Completa (Cont.)</a:t>
            </a:r>
            <a:endParaRPr/>
          </a:p>
        </p:txBody>
      </p:sp>
      <p:pic>
        <p:nvPicPr>
          <p:cNvPr id="226" name="Google Shape;226;p11"/>
          <p:cNvPicPr preferRelativeResize="0"/>
          <p:nvPr/>
        </p:nvPicPr>
        <p:blipFill rotWithShape="1">
          <a:blip r:embed="rId3">
            <a:alphaModFix/>
          </a:blip>
          <a:srcRect b="0" l="0" r="0" t="0"/>
          <a:stretch/>
        </p:blipFill>
        <p:spPr>
          <a:xfrm>
            <a:off x="658362" y="2723875"/>
            <a:ext cx="7706376" cy="1602450"/>
          </a:xfrm>
          <a:prstGeom prst="rect">
            <a:avLst/>
          </a:prstGeom>
          <a:noFill/>
          <a:ln>
            <a:noFill/>
          </a:ln>
        </p:spPr>
      </p:pic>
      <p:sp>
        <p:nvSpPr>
          <p:cNvPr id="227" name="Google Shape;227;p11"/>
          <p:cNvSpPr txBox="1"/>
          <p:nvPr/>
        </p:nvSpPr>
        <p:spPr>
          <a:xfrm>
            <a:off x="6136986" y="4986876"/>
            <a:ext cx="1263900" cy="430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AR" sz="2200">
                <a:solidFill>
                  <a:srgbClr val="7F5A00"/>
                </a:solidFill>
                <a:latin typeface="Twentieth Century"/>
                <a:ea typeface="Twentieth Century"/>
                <a:cs typeface="Twentieth Century"/>
                <a:sym typeface="Twentieth Century"/>
              </a:rPr>
              <a:t>¿Por qué?</a:t>
            </a:r>
            <a:endParaRPr/>
          </a:p>
        </p:txBody>
      </p:sp>
      <p:pic>
        <p:nvPicPr>
          <p:cNvPr id="228" name="Google Shape;228;p11"/>
          <p:cNvPicPr preferRelativeResize="0"/>
          <p:nvPr/>
        </p:nvPicPr>
        <p:blipFill rotWithShape="1">
          <a:blip r:embed="rId4">
            <a:alphaModFix/>
          </a:blip>
          <a:srcRect b="0" l="0" r="0" t="0"/>
          <a:stretch/>
        </p:blipFill>
        <p:spPr>
          <a:xfrm>
            <a:off x="612648" y="1856460"/>
            <a:ext cx="7797800" cy="876300"/>
          </a:xfrm>
          <a:prstGeom prst="rect">
            <a:avLst/>
          </a:prstGeom>
          <a:noFill/>
          <a:ln>
            <a:noFill/>
          </a:ln>
        </p:spPr>
      </p:pic>
      <p:pic>
        <p:nvPicPr>
          <p:cNvPr id="229" name="Google Shape;229;p11"/>
          <p:cNvPicPr preferRelativeResize="0"/>
          <p:nvPr/>
        </p:nvPicPr>
        <p:blipFill rotWithShape="1">
          <a:blip r:embed="rId5">
            <a:alphaModFix/>
          </a:blip>
          <a:srcRect b="0" l="0" r="0" t="0"/>
          <a:stretch/>
        </p:blipFill>
        <p:spPr>
          <a:xfrm>
            <a:off x="929625" y="4423399"/>
            <a:ext cx="2405725" cy="1761325"/>
          </a:xfrm>
          <a:prstGeom prst="rect">
            <a:avLst/>
          </a:prstGeom>
          <a:noFill/>
          <a:ln>
            <a:noFill/>
          </a:ln>
        </p:spPr>
      </p:pic>
      <p:sp>
        <p:nvSpPr>
          <p:cNvPr id="230" name="Google Shape;230;p11"/>
          <p:cNvSpPr txBox="1"/>
          <p:nvPr/>
        </p:nvSpPr>
        <p:spPr>
          <a:xfrm>
            <a:off x="4171571" y="5669738"/>
            <a:ext cx="4662900" cy="800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s-AR" sz="2300">
                <a:solidFill>
                  <a:schemeClr val="dk2"/>
                </a:solidFill>
                <a:latin typeface="Twentieth Century"/>
                <a:ea typeface="Twentieth Century"/>
                <a:cs typeface="Twentieth Century"/>
                <a:sym typeface="Twentieth Century"/>
              </a:rPr>
              <a:t>Tomemos los estados A y H, qué ocurre</a:t>
            </a:r>
            <a:endParaRPr sz="2300">
              <a:solidFill>
                <a:schemeClr val="dk2"/>
              </a:solidFill>
            </a:endParaRPr>
          </a:p>
          <a:p>
            <a:pPr indent="0" lvl="0" marL="0" marR="0" rtl="0" algn="l">
              <a:spcBef>
                <a:spcPts val="0"/>
              </a:spcBef>
              <a:spcAft>
                <a:spcPts val="0"/>
              </a:spcAft>
              <a:buNone/>
            </a:pPr>
            <a:r>
              <a:rPr i="1" lang="es-AR" sz="2300">
                <a:solidFill>
                  <a:schemeClr val="dk2"/>
                </a:solidFill>
                <a:latin typeface="Twentieth Century"/>
                <a:ea typeface="Twentieth Century"/>
                <a:cs typeface="Twentieth Century"/>
                <a:sym typeface="Twentieth Century"/>
              </a:rPr>
              <a:t>para el </a:t>
            </a:r>
            <a:r>
              <a:rPr i="1" lang="es-AR" sz="2300">
                <a:solidFill>
                  <a:schemeClr val="dk2"/>
                </a:solidFill>
                <a:latin typeface="Twentieth Century"/>
                <a:ea typeface="Twentieth Century"/>
                <a:cs typeface="Twentieth Century"/>
                <a:sym typeface="Twentieth Century"/>
              </a:rPr>
              <a:t>símbolo</a:t>
            </a:r>
            <a:r>
              <a:rPr i="1" lang="es-AR" sz="2300">
                <a:solidFill>
                  <a:schemeClr val="dk2"/>
                </a:solidFill>
                <a:latin typeface="Twentieth Century"/>
                <a:ea typeface="Twentieth Century"/>
                <a:cs typeface="Twentieth Century"/>
                <a:sym typeface="Twentieth Century"/>
              </a:rPr>
              <a:t> 1?</a:t>
            </a:r>
            <a:endParaRPr sz="2300">
              <a:solidFill>
                <a:schemeClr val="dk2"/>
              </a:solidFill>
            </a:endParaRPr>
          </a:p>
        </p:txBody>
      </p:sp>
      <p:sp>
        <p:nvSpPr>
          <p:cNvPr id="231" name="Google Shape;231;p11"/>
          <p:cNvSpPr/>
          <p:nvPr/>
        </p:nvSpPr>
        <p:spPr>
          <a:xfrm>
            <a:off x="8431025" y="1248550"/>
            <a:ext cx="360293" cy="321806"/>
          </a:xfrm>
          <a:custGeom>
            <a:rect b="b" l="l" r="r" t="t"/>
            <a:pathLst>
              <a:path extrusionOk="0" h="11842" w="11842">
                <a:moveTo>
                  <a:pt x="11842" y="0"/>
                </a:moveTo>
                <a:cubicBezTo>
                  <a:pt x="6546" y="1765"/>
                  <a:pt x="4993" y="9345"/>
                  <a:pt x="0" y="11842"/>
                </a:cubicBezTo>
              </a:path>
            </a:pathLst>
          </a:custGeom>
          <a:noFill/>
          <a:ln cap="flat" cmpd="sng" w="76200">
            <a:solidFill>
              <a:schemeClr val="dk1"/>
            </a:solidFill>
            <a:prstDash val="solid"/>
            <a:round/>
            <a:headEnd len="med" w="med" type="none"/>
            <a:tailEnd len="med" w="med" type="none"/>
          </a:ln>
        </p:spPr>
      </p:sp>
      <p:sp>
        <p:nvSpPr>
          <p:cNvPr id="232" name="Google Shape;232;p11"/>
          <p:cNvSpPr/>
          <p:nvPr/>
        </p:nvSpPr>
        <p:spPr>
          <a:xfrm>
            <a:off x="7349700" y="1016850"/>
            <a:ext cx="115800" cy="90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233" name="Google Shape;233;p11"/>
          <p:cNvCxnSpPr/>
          <p:nvPr/>
        </p:nvCxnSpPr>
        <p:spPr>
          <a:xfrm flipH="1" rot="10800000">
            <a:off x="5444700" y="2754650"/>
            <a:ext cx="77100" cy="77100"/>
          </a:xfrm>
          <a:prstGeom prst="straightConnector1">
            <a:avLst/>
          </a:prstGeom>
          <a:noFill/>
          <a:ln cap="flat" cmpd="sng" w="19050">
            <a:solidFill>
              <a:srgbClr val="000000"/>
            </a:solidFill>
            <a:prstDash val="solid"/>
            <a:round/>
            <a:headEnd len="med" w="med" type="none"/>
            <a:tailEnd len="med" w="med" type="none"/>
          </a:ln>
        </p:spPr>
      </p:cxnSp>
      <p:cxnSp>
        <p:nvCxnSpPr>
          <p:cNvPr id="234" name="Google Shape;234;p11"/>
          <p:cNvCxnSpPr/>
          <p:nvPr/>
        </p:nvCxnSpPr>
        <p:spPr>
          <a:xfrm>
            <a:off x="5521925" y="2767400"/>
            <a:ext cx="77100" cy="64500"/>
          </a:xfrm>
          <a:prstGeom prst="straightConnector1">
            <a:avLst/>
          </a:prstGeom>
          <a:noFill/>
          <a:ln cap="flat" cmpd="sng" w="19050">
            <a:solidFill>
              <a:srgbClr val="000000"/>
            </a:solidFill>
            <a:prstDash val="solid"/>
            <a:round/>
            <a:headEnd len="med" w="med" type="none"/>
            <a:tailEnd len="med" w="med" type="none"/>
          </a:ln>
        </p:spPr>
      </p:cxnSp>
      <p:sp>
        <p:nvSpPr>
          <p:cNvPr id="235" name="Google Shape;235;p11"/>
          <p:cNvSpPr/>
          <p:nvPr/>
        </p:nvSpPr>
        <p:spPr>
          <a:xfrm>
            <a:off x="6500150" y="4158025"/>
            <a:ext cx="360300" cy="876300"/>
          </a:xfrm>
          <a:prstGeom prst="upArrow">
            <a:avLst>
              <a:gd fmla="val 50000" name="adj1"/>
              <a:gd fmla="val 50000" name="adj2"/>
            </a:avLst>
          </a:prstGeom>
          <a:solidFill>
            <a:srgbClr val="A95715"/>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2"/>
          <p:cNvSpPr txBox="1"/>
          <p:nvPr>
            <p:ph type="title"/>
          </p:nvPr>
        </p:nvSpPr>
        <p:spPr>
          <a:xfrm>
            <a:off x="637200" y="3324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Aplicando el Algoritmo de Tabla Completa (Cont.)</a:t>
            </a:r>
            <a:endParaRPr sz="2800"/>
          </a:p>
        </p:txBody>
      </p:sp>
      <p:pic>
        <p:nvPicPr>
          <p:cNvPr id="241" name="Google Shape;241;p12"/>
          <p:cNvPicPr preferRelativeResize="0"/>
          <p:nvPr/>
        </p:nvPicPr>
        <p:blipFill rotWithShape="1">
          <a:blip r:embed="rId3">
            <a:alphaModFix/>
          </a:blip>
          <a:srcRect b="0" l="0" r="0" t="0"/>
          <a:stretch/>
        </p:blipFill>
        <p:spPr>
          <a:xfrm>
            <a:off x="527050" y="2059499"/>
            <a:ext cx="7520624" cy="1074375"/>
          </a:xfrm>
          <a:prstGeom prst="rect">
            <a:avLst/>
          </a:prstGeom>
          <a:noFill/>
          <a:ln>
            <a:noFill/>
          </a:ln>
        </p:spPr>
      </p:pic>
      <p:pic>
        <p:nvPicPr>
          <p:cNvPr id="242" name="Google Shape;242;p12"/>
          <p:cNvPicPr preferRelativeResize="0"/>
          <p:nvPr/>
        </p:nvPicPr>
        <p:blipFill rotWithShape="1">
          <a:blip r:embed="rId4">
            <a:alphaModFix/>
          </a:blip>
          <a:srcRect b="0" l="0" r="0" t="0"/>
          <a:stretch/>
        </p:blipFill>
        <p:spPr>
          <a:xfrm>
            <a:off x="532888" y="3360926"/>
            <a:ext cx="7508948" cy="1074375"/>
          </a:xfrm>
          <a:prstGeom prst="rect">
            <a:avLst/>
          </a:prstGeom>
          <a:noFill/>
          <a:ln>
            <a:noFill/>
          </a:ln>
        </p:spPr>
      </p:pic>
      <p:pic>
        <p:nvPicPr>
          <p:cNvPr id="243" name="Google Shape;243;p12"/>
          <p:cNvPicPr preferRelativeResize="0"/>
          <p:nvPr/>
        </p:nvPicPr>
        <p:blipFill rotWithShape="1">
          <a:blip r:embed="rId5">
            <a:alphaModFix/>
          </a:blip>
          <a:srcRect b="0" l="0" r="0" t="0"/>
          <a:stretch/>
        </p:blipFill>
        <p:spPr>
          <a:xfrm>
            <a:off x="637200" y="4495026"/>
            <a:ext cx="7505699" cy="16692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3"/>
          <p:cNvSpPr txBox="1"/>
          <p:nvPr>
            <p:ph type="title"/>
          </p:nvPr>
        </p:nvSpPr>
        <p:spPr>
          <a:xfrm>
            <a:off x="766950" y="4349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Aplicando el Algoritmo de Tabla Completa (Cont.)</a:t>
            </a:r>
            <a:endParaRPr sz="2800"/>
          </a:p>
        </p:txBody>
      </p:sp>
      <p:pic>
        <p:nvPicPr>
          <p:cNvPr id="249" name="Google Shape;249;p13"/>
          <p:cNvPicPr preferRelativeResize="0"/>
          <p:nvPr/>
        </p:nvPicPr>
        <p:blipFill rotWithShape="1">
          <a:blip r:embed="rId3">
            <a:alphaModFix/>
          </a:blip>
          <a:srcRect b="0" l="0" r="0" t="0"/>
          <a:stretch/>
        </p:blipFill>
        <p:spPr>
          <a:xfrm>
            <a:off x="2501351" y="3277725"/>
            <a:ext cx="3826900" cy="2587375"/>
          </a:xfrm>
          <a:prstGeom prst="rect">
            <a:avLst/>
          </a:prstGeom>
          <a:noFill/>
          <a:ln>
            <a:noFill/>
          </a:ln>
        </p:spPr>
      </p:pic>
      <p:sp>
        <p:nvSpPr>
          <p:cNvPr id="250" name="Google Shape;250;p13"/>
          <p:cNvSpPr txBox="1"/>
          <p:nvPr/>
        </p:nvSpPr>
        <p:spPr>
          <a:xfrm>
            <a:off x="591046" y="5865102"/>
            <a:ext cx="819660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AR" sz="2000">
                <a:solidFill>
                  <a:schemeClr val="dk1"/>
                </a:solidFill>
                <a:latin typeface="Twentieth Century"/>
                <a:ea typeface="Twentieth Century"/>
                <a:cs typeface="Twentieth Century"/>
                <a:sym typeface="Twentieth Century"/>
              </a:rPr>
              <a:t>¿Qué diferencia encuentra entre esta tabla y la que está en la bibliografía?</a:t>
            </a:r>
            <a:endParaRPr/>
          </a:p>
        </p:txBody>
      </p:sp>
      <p:sp>
        <p:nvSpPr>
          <p:cNvPr id="251" name="Google Shape;251;p13"/>
          <p:cNvSpPr txBox="1"/>
          <p:nvPr/>
        </p:nvSpPr>
        <p:spPr>
          <a:xfrm>
            <a:off x="586348" y="1903593"/>
            <a:ext cx="7971300" cy="83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AR" sz="2400">
                <a:solidFill>
                  <a:srgbClr val="713A0E"/>
                </a:solidFill>
                <a:latin typeface="Calibri"/>
                <a:ea typeface="Calibri"/>
                <a:cs typeface="Calibri"/>
                <a:sym typeface="Calibri"/>
              </a:rPr>
              <a:t>Terminar de aplicar el método y corroborar si la siguiente tabla completa</a:t>
            </a:r>
            <a:r>
              <a:rPr lang="es-AR" sz="2400">
                <a:latin typeface="Calibri"/>
                <a:ea typeface="Calibri"/>
                <a:cs typeface="Calibri"/>
                <a:sym typeface="Calibri"/>
              </a:rPr>
              <a:t> </a:t>
            </a:r>
            <a:r>
              <a:rPr b="1" lang="es-AR" sz="2400">
                <a:solidFill>
                  <a:srgbClr val="713A0E"/>
                </a:solidFill>
                <a:latin typeface="Calibri"/>
                <a:ea typeface="Calibri"/>
                <a:cs typeface="Calibri"/>
                <a:sym typeface="Calibri"/>
              </a:rPr>
              <a:t>es correcta:</a:t>
            </a:r>
            <a:endParaRPr sz="2400">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4"/>
          <p:cNvSpPr txBox="1"/>
          <p:nvPr>
            <p:ph type="title"/>
          </p:nvPr>
        </p:nvSpPr>
        <p:spPr>
          <a:xfrm>
            <a:off x="819150" y="33154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3B8CE4"/>
              </a:buClr>
              <a:buSzPts val="4400"/>
              <a:buFont typeface="Twentieth Century"/>
              <a:buNone/>
            </a:pPr>
            <a:r>
              <a:rPr lang="es-AR" sz="2800">
                <a:solidFill>
                  <a:srgbClr val="601A1B"/>
                </a:solidFill>
              </a:rPr>
              <a:t>3-Particionar el conjunto de estados</a:t>
            </a:r>
            <a:endParaRPr sz="2800">
              <a:solidFill>
                <a:srgbClr val="601A1B"/>
              </a:solidFill>
            </a:endParaRPr>
          </a:p>
        </p:txBody>
      </p:sp>
      <p:pic>
        <p:nvPicPr>
          <p:cNvPr id="257" name="Google Shape;257;p14"/>
          <p:cNvPicPr preferRelativeResize="0"/>
          <p:nvPr/>
        </p:nvPicPr>
        <p:blipFill rotWithShape="1">
          <a:blip r:embed="rId3">
            <a:alphaModFix/>
          </a:blip>
          <a:srcRect b="0" l="0" r="0" t="0"/>
          <a:stretch/>
        </p:blipFill>
        <p:spPr>
          <a:xfrm>
            <a:off x="714248" y="1604448"/>
            <a:ext cx="7657856" cy="782912"/>
          </a:xfrm>
          <a:prstGeom prst="rect">
            <a:avLst/>
          </a:prstGeom>
          <a:noFill/>
          <a:ln>
            <a:noFill/>
          </a:ln>
        </p:spPr>
      </p:pic>
      <p:pic>
        <p:nvPicPr>
          <p:cNvPr id="258" name="Google Shape;258;p14"/>
          <p:cNvPicPr preferRelativeResize="0"/>
          <p:nvPr/>
        </p:nvPicPr>
        <p:blipFill rotWithShape="1">
          <a:blip r:embed="rId4">
            <a:alphaModFix/>
          </a:blip>
          <a:srcRect b="0" l="0" r="0" t="0"/>
          <a:stretch/>
        </p:blipFill>
        <p:spPr>
          <a:xfrm>
            <a:off x="819150" y="2645975"/>
            <a:ext cx="7657850" cy="1889590"/>
          </a:xfrm>
          <a:prstGeom prst="rect">
            <a:avLst/>
          </a:prstGeom>
          <a:noFill/>
          <a:ln>
            <a:noFill/>
          </a:ln>
        </p:spPr>
      </p:pic>
      <p:sp>
        <p:nvSpPr>
          <p:cNvPr id="259" name="Google Shape;259;p14"/>
          <p:cNvSpPr/>
          <p:nvPr/>
        </p:nvSpPr>
        <p:spPr>
          <a:xfrm>
            <a:off x="4956233" y="4535585"/>
            <a:ext cx="629400" cy="892500"/>
          </a:xfrm>
          <a:prstGeom prst="curvedLeftArrow">
            <a:avLst>
              <a:gd fmla="val 25000" name="adj1"/>
              <a:gd fmla="val 60980" name="adj2"/>
              <a:gd fmla="val 25000" name="adj3"/>
            </a:avLst>
          </a:prstGeom>
          <a:solidFill>
            <a:schemeClr val="accent1"/>
          </a:solidFill>
          <a:ln cap="flat" cmpd="sng" w="10000">
            <a:solidFill>
              <a:schemeClr val="accent1"/>
            </a:solidFill>
            <a:prstDash val="solid"/>
            <a:round/>
            <a:headEnd len="sm" w="sm" type="none"/>
            <a:tailEnd len="sm" w="sm" type="none"/>
          </a:ln>
          <a:effectLst>
            <a:outerShdw blurRad="38100" rotWithShape="0" dir="5400000" dist="30000">
              <a:srgbClr val="000000">
                <a:alpha val="4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260" name="Google Shape;260;p14"/>
          <p:cNvSpPr txBox="1"/>
          <p:nvPr/>
        </p:nvSpPr>
        <p:spPr>
          <a:xfrm>
            <a:off x="863814" y="5393656"/>
            <a:ext cx="39573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AR" sz="2000">
                <a:solidFill>
                  <a:srgbClr val="601A1B"/>
                </a:solidFill>
                <a:latin typeface="Calibri"/>
                <a:ea typeface="Calibri"/>
                <a:cs typeface="Calibri"/>
                <a:sym typeface="Calibri"/>
              </a:rPr>
              <a:t>Ver demostración en la bibliografía.</a:t>
            </a:r>
            <a:endParaRPr sz="2000">
              <a:solidFill>
                <a:srgbClr val="601A1B"/>
              </a:solidFill>
              <a:latin typeface="Calibri"/>
              <a:ea typeface="Calibri"/>
              <a:cs typeface="Calibri"/>
              <a:sym typeface="Calibri"/>
            </a:endParaRPr>
          </a:p>
        </p:txBody>
      </p:sp>
      <p:sp>
        <p:nvSpPr>
          <p:cNvPr id="261" name="Google Shape;261;p14"/>
          <p:cNvSpPr/>
          <p:nvPr/>
        </p:nvSpPr>
        <p:spPr>
          <a:xfrm>
            <a:off x="798050" y="1621825"/>
            <a:ext cx="1261500" cy="309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62" name="Google Shape;262;p14"/>
          <p:cNvSpPr/>
          <p:nvPr/>
        </p:nvSpPr>
        <p:spPr>
          <a:xfrm>
            <a:off x="863825" y="2726725"/>
            <a:ext cx="1261500" cy="309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63" name="Google Shape;263;p14"/>
          <p:cNvSpPr txBox="1"/>
          <p:nvPr/>
        </p:nvSpPr>
        <p:spPr>
          <a:xfrm>
            <a:off x="650450" y="1489975"/>
            <a:ext cx="1556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600">
                <a:solidFill>
                  <a:srgbClr val="0C343D"/>
                </a:solidFill>
                <a:latin typeface="Calibri"/>
                <a:ea typeface="Calibri"/>
                <a:cs typeface="Calibri"/>
                <a:sym typeface="Calibri"/>
              </a:rPr>
              <a:t>Teorema:</a:t>
            </a:r>
            <a:endParaRPr b="1" sz="2600">
              <a:solidFill>
                <a:srgbClr val="0C343D"/>
              </a:solidFill>
              <a:latin typeface="Calibri"/>
              <a:ea typeface="Calibri"/>
              <a:cs typeface="Calibri"/>
              <a:sym typeface="Calibri"/>
            </a:endParaRPr>
          </a:p>
        </p:txBody>
      </p:sp>
      <p:sp>
        <p:nvSpPr>
          <p:cNvPr id="264" name="Google Shape;264;p14"/>
          <p:cNvSpPr txBox="1"/>
          <p:nvPr/>
        </p:nvSpPr>
        <p:spPr>
          <a:xfrm>
            <a:off x="716225" y="2543375"/>
            <a:ext cx="1556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600">
                <a:solidFill>
                  <a:srgbClr val="0C343D"/>
                </a:solidFill>
                <a:latin typeface="Calibri"/>
                <a:ea typeface="Calibri"/>
                <a:cs typeface="Calibri"/>
                <a:sym typeface="Calibri"/>
              </a:rPr>
              <a:t>Teorema:</a:t>
            </a:r>
            <a:endParaRPr b="1" sz="2600">
              <a:solidFill>
                <a:srgbClr val="0C343D"/>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15"/>
          <p:cNvSpPr txBox="1"/>
          <p:nvPr>
            <p:ph type="title"/>
          </p:nvPr>
        </p:nvSpPr>
        <p:spPr>
          <a:xfrm>
            <a:off x="819150" y="54031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3B8CE4"/>
              </a:buClr>
              <a:buSzPts val="4400"/>
              <a:buFont typeface="Twentieth Century"/>
              <a:buNone/>
            </a:pPr>
            <a:r>
              <a:rPr lang="es-AR" sz="2800">
                <a:solidFill>
                  <a:srgbClr val="601A1B"/>
                </a:solidFill>
              </a:rPr>
              <a:t>3-Particionar el conjunto de estados</a:t>
            </a:r>
            <a:endParaRPr sz="2800">
              <a:solidFill>
                <a:srgbClr val="601A1B"/>
              </a:solidFill>
            </a:endParaRPr>
          </a:p>
        </p:txBody>
      </p:sp>
      <p:sp>
        <p:nvSpPr>
          <p:cNvPr id="270" name="Google Shape;270;p15"/>
          <p:cNvSpPr txBox="1"/>
          <p:nvPr/>
        </p:nvSpPr>
        <p:spPr>
          <a:xfrm>
            <a:off x="973329" y="2185733"/>
            <a:ext cx="73275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AR" sz="2400">
                <a:solidFill>
                  <a:srgbClr val="713A0E"/>
                </a:solidFill>
                <a:latin typeface="Twentieth Century"/>
                <a:ea typeface="Twentieth Century"/>
                <a:cs typeface="Twentieth Century"/>
                <a:sym typeface="Twentieth Century"/>
              </a:rPr>
              <a:t>El </a:t>
            </a:r>
            <a:r>
              <a:rPr b="1" i="1" lang="es-AR" sz="2400">
                <a:solidFill>
                  <a:srgbClr val="713A0E"/>
                </a:solidFill>
                <a:latin typeface="Twentieth Century"/>
                <a:ea typeface="Twentieth Century"/>
                <a:cs typeface="Twentieth Century"/>
                <a:sym typeface="Twentieth Century"/>
              </a:rPr>
              <a:t>último</a:t>
            </a:r>
            <a:r>
              <a:rPr b="1" i="1" lang="es-AR" sz="2400">
                <a:solidFill>
                  <a:srgbClr val="713A0E"/>
                </a:solidFill>
                <a:latin typeface="Twentieth Century"/>
                <a:ea typeface="Twentieth Century"/>
                <a:cs typeface="Twentieth Century"/>
                <a:sym typeface="Twentieth Century"/>
              </a:rPr>
              <a:t> teorema (de la página anterior) permite justificar el </a:t>
            </a:r>
            <a:endParaRPr>
              <a:solidFill>
                <a:srgbClr val="713A0E"/>
              </a:solidFill>
            </a:endParaRPr>
          </a:p>
          <a:p>
            <a:pPr indent="0" lvl="0" marL="0" marR="0" rtl="0" algn="ctr">
              <a:spcBef>
                <a:spcPts val="0"/>
              </a:spcBef>
              <a:spcAft>
                <a:spcPts val="0"/>
              </a:spcAft>
              <a:buNone/>
            </a:pPr>
            <a:r>
              <a:rPr b="1" i="1" lang="es-AR" sz="2400">
                <a:solidFill>
                  <a:srgbClr val="713A0E"/>
                </a:solidFill>
                <a:latin typeface="Twentieth Century"/>
                <a:ea typeface="Twentieth Century"/>
                <a:cs typeface="Twentieth Century"/>
                <a:sym typeface="Twentieth Century"/>
              </a:rPr>
              <a:t>algoritmo de particionado de estados:</a:t>
            </a:r>
            <a:endParaRPr>
              <a:solidFill>
                <a:srgbClr val="713A0E"/>
              </a:solidFill>
            </a:endParaRPr>
          </a:p>
        </p:txBody>
      </p:sp>
      <p:pic>
        <p:nvPicPr>
          <p:cNvPr id="271" name="Google Shape;271;p15"/>
          <p:cNvPicPr preferRelativeResize="0"/>
          <p:nvPr/>
        </p:nvPicPr>
        <p:blipFill rotWithShape="1">
          <a:blip r:embed="rId3">
            <a:alphaModFix/>
          </a:blip>
          <a:srcRect b="0" l="0" r="0" t="0"/>
          <a:stretch/>
        </p:blipFill>
        <p:spPr>
          <a:xfrm>
            <a:off x="687573" y="3389227"/>
            <a:ext cx="7899149" cy="1648732"/>
          </a:xfrm>
          <a:prstGeom prst="rect">
            <a:avLst/>
          </a:prstGeom>
          <a:noFill/>
          <a:ln>
            <a:noFill/>
          </a:ln>
        </p:spPr>
      </p:pic>
      <p:sp>
        <p:nvSpPr>
          <p:cNvPr id="272" name="Google Shape;272;p15"/>
          <p:cNvSpPr txBox="1"/>
          <p:nvPr/>
        </p:nvSpPr>
        <p:spPr>
          <a:xfrm>
            <a:off x="352498" y="5448032"/>
            <a:ext cx="84390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AR" sz="2000">
                <a:solidFill>
                  <a:schemeClr val="accent1"/>
                </a:solidFill>
                <a:latin typeface="Twentieth Century"/>
                <a:ea typeface="Twentieth Century"/>
                <a:cs typeface="Twentieth Century"/>
                <a:sym typeface="Twentieth Century"/>
              </a:rPr>
              <a:t>Para el ejemplo que venimos trabajando, ¿cuáles serían los bloques de estados?</a:t>
            </a:r>
            <a:endParaRPr>
              <a:solidFill>
                <a:schemeClr val="accen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6"/>
          <p:cNvSpPr txBox="1"/>
          <p:nvPr>
            <p:ph type="title"/>
          </p:nvPr>
        </p:nvSpPr>
        <p:spPr>
          <a:xfrm>
            <a:off x="769175" y="340204"/>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3B8CE4"/>
              </a:buClr>
              <a:buSzPts val="4400"/>
              <a:buFont typeface="Twentieth Century"/>
              <a:buNone/>
            </a:pPr>
            <a:r>
              <a:rPr lang="es-AR" sz="2800">
                <a:solidFill>
                  <a:srgbClr val="601A1B"/>
                </a:solidFill>
              </a:rPr>
              <a:t>4- Obtener el AFD mínimo</a:t>
            </a:r>
            <a:endParaRPr sz="2800">
              <a:solidFill>
                <a:srgbClr val="601A1B"/>
              </a:solidFill>
            </a:endParaRPr>
          </a:p>
        </p:txBody>
      </p:sp>
      <p:pic>
        <p:nvPicPr>
          <p:cNvPr id="278" name="Google Shape;278;p16"/>
          <p:cNvPicPr preferRelativeResize="0"/>
          <p:nvPr/>
        </p:nvPicPr>
        <p:blipFill rotWithShape="1">
          <a:blip r:embed="rId3">
            <a:alphaModFix/>
          </a:blip>
          <a:srcRect b="0" l="0" r="0" t="0"/>
          <a:stretch/>
        </p:blipFill>
        <p:spPr>
          <a:xfrm>
            <a:off x="869125" y="1769671"/>
            <a:ext cx="7405748" cy="4750152"/>
          </a:xfrm>
          <a:prstGeom prst="rect">
            <a:avLst/>
          </a:prstGeom>
          <a:noFill/>
          <a:ln>
            <a:noFill/>
          </a:ln>
        </p:spPr>
      </p:pic>
      <p:sp>
        <p:nvSpPr>
          <p:cNvPr id="279" name="Google Shape;279;p16"/>
          <p:cNvSpPr/>
          <p:nvPr/>
        </p:nvSpPr>
        <p:spPr>
          <a:xfrm>
            <a:off x="6899200" y="1866375"/>
            <a:ext cx="900900" cy="2574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80" name="Google Shape;280;p16"/>
          <p:cNvSpPr txBox="1"/>
          <p:nvPr/>
        </p:nvSpPr>
        <p:spPr>
          <a:xfrm>
            <a:off x="6834850" y="1747275"/>
            <a:ext cx="1209900" cy="495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s-AR" sz="2400">
                <a:latin typeface="Calibri"/>
                <a:ea typeface="Calibri"/>
                <a:cs typeface="Calibri"/>
                <a:sym typeface="Calibri"/>
              </a:rPr>
              <a:t>del AFD</a:t>
            </a:r>
            <a:endParaRPr sz="2400">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7"/>
          <p:cNvSpPr txBox="1"/>
          <p:nvPr>
            <p:ph type="title"/>
          </p:nvPr>
        </p:nvSpPr>
        <p:spPr>
          <a:xfrm>
            <a:off x="753900" y="3445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Continuando con el ejemplo</a:t>
            </a:r>
            <a:endParaRPr sz="2800"/>
          </a:p>
        </p:txBody>
      </p:sp>
      <p:pic>
        <p:nvPicPr>
          <p:cNvPr id="286" name="Google Shape;286;p17"/>
          <p:cNvPicPr preferRelativeResize="0"/>
          <p:nvPr/>
        </p:nvPicPr>
        <p:blipFill rotWithShape="1">
          <a:blip r:embed="rId3">
            <a:alphaModFix/>
          </a:blip>
          <a:srcRect b="0" l="0" r="0" t="0"/>
          <a:stretch/>
        </p:blipFill>
        <p:spPr>
          <a:xfrm>
            <a:off x="760293" y="1678960"/>
            <a:ext cx="7623419" cy="4623846"/>
          </a:xfrm>
          <a:prstGeom prst="rect">
            <a:avLst/>
          </a:prstGeom>
          <a:noFill/>
          <a:ln>
            <a:noFill/>
          </a:ln>
        </p:spPr>
      </p:pic>
      <p:pic>
        <p:nvPicPr>
          <p:cNvPr id="287" name="Google Shape;287;p17"/>
          <p:cNvPicPr preferRelativeResize="0"/>
          <p:nvPr/>
        </p:nvPicPr>
        <p:blipFill rotWithShape="1">
          <a:blip r:embed="rId4">
            <a:alphaModFix/>
          </a:blip>
          <a:srcRect b="0" l="0" r="0" t="0"/>
          <a:stretch/>
        </p:blipFill>
        <p:spPr>
          <a:xfrm>
            <a:off x="7234114" y="560626"/>
            <a:ext cx="1563186" cy="10568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8"/>
          <p:cNvSpPr txBox="1"/>
          <p:nvPr>
            <p:ph type="title"/>
          </p:nvPr>
        </p:nvSpPr>
        <p:spPr>
          <a:xfrm>
            <a:off x="819150" y="3706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Continuando con el ejemplo</a:t>
            </a:r>
            <a:endParaRPr sz="2800"/>
          </a:p>
        </p:txBody>
      </p:sp>
      <p:pic>
        <p:nvPicPr>
          <p:cNvPr id="293" name="Google Shape;293;p18"/>
          <p:cNvPicPr preferRelativeResize="0"/>
          <p:nvPr/>
        </p:nvPicPr>
        <p:blipFill rotWithShape="1">
          <a:blip r:embed="rId3">
            <a:alphaModFix/>
          </a:blip>
          <a:srcRect b="0" l="0" r="0" t="0"/>
          <a:stretch/>
        </p:blipFill>
        <p:spPr>
          <a:xfrm>
            <a:off x="873700" y="1534863"/>
            <a:ext cx="7829550" cy="4500162"/>
          </a:xfrm>
          <a:prstGeom prst="rect">
            <a:avLst/>
          </a:prstGeom>
          <a:noFill/>
          <a:ln>
            <a:noFill/>
          </a:ln>
        </p:spPr>
      </p:pic>
      <p:pic>
        <p:nvPicPr>
          <p:cNvPr id="294" name="Google Shape;294;p18"/>
          <p:cNvPicPr preferRelativeResize="0"/>
          <p:nvPr/>
        </p:nvPicPr>
        <p:blipFill rotWithShape="1">
          <a:blip r:embed="rId4">
            <a:alphaModFix/>
          </a:blip>
          <a:srcRect b="0" l="0" r="0" t="0"/>
          <a:stretch/>
        </p:blipFill>
        <p:spPr>
          <a:xfrm>
            <a:off x="5806552" y="4119149"/>
            <a:ext cx="2975418" cy="1915875"/>
          </a:xfrm>
          <a:prstGeom prst="rect">
            <a:avLst/>
          </a:prstGeom>
          <a:noFill/>
          <a:ln>
            <a:noFill/>
          </a:ln>
        </p:spPr>
      </p:pic>
      <p:sp>
        <p:nvSpPr>
          <p:cNvPr id="295" name="Google Shape;295;p18"/>
          <p:cNvSpPr/>
          <p:nvPr/>
        </p:nvSpPr>
        <p:spPr>
          <a:xfrm>
            <a:off x="5754150" y="4358025"/>
            <a:ext cx="234900" cy="1827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96" name="Google Shape;296;p18"/>
          <p:cNvSpPr/>
          <p:nvPr/>
        </p:nvSpPr>
        <p:spPr>
          <a:xfrm>
            <a:off x="8024475" y="4384100"/>
            <a:ext cx="704700" cy="4827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97" name="Google Shape;297;p18"/>
          <p:cNvSpPr/>
          <p:nvPr/>
        </p:nvSpPr>
        <p:spPr>
          <a:xfrm>
            <a:off x="7878266" y="4475626"/>
            <a:ext cx="175650" cy="177850"/>
          </a:xfrm>
          <a:custGeom>
            <a:rect b="b" l="l" r="r" t="t"/>
            <a:pathLst>
              <a:path extrusionOk="0" h="7114" w="7026">
                <a:moveTo>
                  <a:pt x="481" y="2722"/>
                </a:moveTo>
                <a:cubicBezTo>
                  <a:pt x="1333" y="3999"/>
                  <a:pt x="3913" y="6155"/>
                  <a:pt x="4600" y="4782"/>
                </a:cubicBezTo>
                <a:cubicBezTo>
                  <a:pt x="4917" y="4149"/>
                  <a:pt x="1855" y="5125"/>
                  <a:pt x="2541" y="5297"/>
                </a:cubicBezTo>
                <a:cubicBezTo>
                  <a:pt x="3973" y="5655"/>
                  <a:pt x="6547" y="2051"/>
                  <a:pt x="5115" y="1693"/>
                </a:cubicBezTo>
                <a:cubicBezTo>
                  <a:pt x="3773" y="1357"/>
                  <a:pt x="1615" y="970"/>
                  <a:pt x="996" y="2207"/>
                </a:cubicBezTo>
                <a:cubicBezTo>
                  <a:pt x="305" y="3588"/>
                  <a:pt x="2088" y="7933"/>
                  <a:pt x="996" y="6841"/>
                </a:cubicBezTo>
                <a:cubicBezTo>
                  <a:pt x="-600" y="5245"/>
                  <a:pt x="-164" y="696"/>
                  <a:pt x="2026" y="148"/>
                </a:cubicBezTo>
                <a:cubicBezTo>
                  <a:pt x="4392" y="-444"/>
                  <a:pt x="8014" y="3782"/>
                  <a:pt x="6660" y="5811"/>
                </a:cubicBezTo>
                <a:cubicBezTo>
                  <a:pt x="6081" y="6680"/>
                  <a:pt x="4614" y="6326"/>
                  <a:pt x="3570" y="6326"/>
                </a:cubicBezTo>
              </a:path>
            </a:pathLst>
          </a:custGeom>
          <a:noFill/>
          <a:ln cap="flat" cmpd="sng" w="38100">
            <a:solidFill>
              <a:schemeClr val="dk1"/>
            </a:solidFill>
            <a:prstDash val="solid"/>
            <a:round/>
            <a:headEnd len="med" w="med" type="none"/>
            <a:tailEnd len="med" w="med" type="none"/>
          </a:ln>
        </p:spPr>
      </p:sp>
      <p:sp>
        <p:nvSpPr>
          <p:cNvPr id="298" name="Google Shape;298;p18"/>
          <p:cNvSpPr/>
          <p:nvPr/>
        </p:nvSpPr>
        <p:spPr>
          <a:xfrm>
            <a:off x="7787325" y="4878350"/>
            <a:ext cx="424787" cy="482686"/>
          </a:xfrm>
          <a:custGeom>
            <a:rect b="b" l="l" r="r" t="t"/>
            <a:pathLst>
              <a:path extrusionOk="0" h="16990" w="14931">
                <a:moveTo>
                  <a:pt x="0" y="16990"/>
                </a:moveTo>
                <a:cubicBezTo>
                  <a:pt x="6274" y="12809"/>
                  <a:pt x="8187" y="3372"/>
                  <a:pt x="14931" y="0"/>
                </a:cubicBezTo>
              </a:path>
            </a:pathLst>
          </a:custGeom>
          <a:noFill/>
          <a:ln cap="flat" cmpd="sng" w="38100">
            <a:solidFill>
              <a:schemeClr val="dk1"/>
            </a:solidFill>
            <a:prstDash val="solid"/>
            <a:round/>
            <a:headEnd len="med" w="med" type="none"/>
            <a:tailEnd len="med" w="med" type="none"/>
          </a:ln>
        </p:spPr>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19"/>
          <p:cNvSpPr txBox="1"/>
          <p:nvPr>
            <p:ph type="title"/>
          </p:nvPr>
        </p:nvSpPr>
        <p:spPr>
          <a:xfrm>
            <a:off x="819150" y="5011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Continuando con el ejemplo</a:t>
            </a:r>
            <a:endParaRPr sz="2800"/>
          </a:p>
        </p:txBody>
      </p:sp>
      <p:sp>
        <p:nvSpPr>
          <p:cNvPr id="304" name="Google Shape;304;p19"/>
          <p:cNvSpPr txBox="1"/>
          <p:nvPr>
            <p:ph idx="1" type="body"/>
          </p:nvPr>
        </p:nvSpPr>
        <p:spPr>
          <a:xfrm>
            <a:off x="819150" y="2654300"/>
            <a:ext cx="7505700" cy="32640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740"/>
              <a:buNone/>
            </a:pPr>
            <a:r>
              <a:t/>
            </a:r>
            <a:endParaRPr/>
          </a:p>
          <a:p>
            <a:pPr indent="-209550" lvl="0" marL="320040" rtl="0" algn="l">
              <a:spcBef>
                <a:spcPts val="700"/>
              </a:spcBef>
              <a:spcAft>
                <a:spcPts val="1200"/>
              </a:spcAft>
              <a:buSzPts val="1740"/>
              <a:buNone/>
            </a:pPr>
            <a:r>
              <a:t/>
            </a:r>
            <a:endParaRPr/>
          </a:p>
        </p:txBody>
      </p:sp>
      <p:sp>
        <p:nvSpPr>
          <p:cNvPr id="305" name="Google Shape;305;p19"/>
          <p:cNvSpPr txBox="1"/>
          <p:nvPr/>
        </p:nvSpPr>
        <p:spPr>
          <a:xfrm rot="-1831596">
            <a:off x="424977" y="3538659"/>
            <a:ext cx="8294119" cy="4618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AR" sz="2400">
                <a:solidFill>
                  <a:srgbClr val="1B3742"/>
                </a:solidFill>
                <a:latin typeface="Calibri"/>
                <a:ea typeface="Calibri"/>
                <a:cs typeface="Calibri"/>
                <a:sym typeface="Calibri"/>
              </a:rPr>
              <a:t>Obtenga el diagrama de transición del AFD mínimo construido.</a:t>
            </a:r>
            <a:endParaRPr sz="2400">
              <a:solidFill>
                <a:srgbClr val="1B3742"/>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
          <p:cNvSpPr txBox="1"/>
          <p:nvPr>
            <p:ph type="title"/>
          </p:nvPr>
        </p:nvSpPr>
        <p:spPr>
          <a:xfrm>
            <a:off x="721650" y="4611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Objetivos de la clase</a:t>
            </a:r>
            <a:endParaRPr sz="2800"/>
          </a:p>
        </p:txBody>
      </p:sp>
      <p:sp>
        <p:nvSpPr>
          <p:cNvPr id="145" name="Google Shape;145;p2"/>
          <p:cNvSpPr txBox="1"/>
          <p:nvPr/>
        </p:nvSpPr>
        <p:spPr>
          <a:xfrm>
            <a:off x="645899" y="1875699"/>
            <a:ext cx="7657200" cy="83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s-AR" sz="2400">
                <a:solidFill>
                  <a:schemeClr val="accent1"/>
                </a:solidFill>
                <a:latin typeface="Calibri"/>
                <a:ea typeface="Calibri"/>
                <a:cs typeface="Calibri"/>
                <a:sym typeface="Calibri"/>
              </a:rPr>
              <a:t>Continuamos con el estudio de los Lenguajes Regulares, </a:t>
            </a:r>
            <a:endParaRPr>
              <a:solidFill>
                <a:schemeClr val="accent1"/>
              </a:solidFill>
              <a:latin typeface="Calibri"/>
              <a:ea typeface="Calibri"/>
              <a:cs typeface="Calibri"/>
              <a:sym typeface="Calibri"/>
            </a:endParaRPr>
          </a:p>
          <a:p>
            <a:pPr indent="0" lvl="0" marL="0" marR="0" rtl="0" algn="l">
              <a:spcBef>
                <a:spcPts val="0"/>
              </a:spcBef>
              <a:spcAft>
                <a:spcPts val="0"/>
              </a:spcAft>
              <a:buNone/>
            </a:pPr>
            <a:r>
              <a:rPr b="1" i="1" lang="es-AR" sz="2400">
                <a:solidFill>
                  <a:schemeClr val="accent1"/>
                </a:solidFill>
                <a:latin typeface="Calibri"/>
                <a:ea typeface="Calibri"/>
                <a:cs typeface="Calibri"/>
                <a:sym typeface="Calibri"/>
              </a:rPr>
              <a:t>abordaremos propiedades importantes de los mismos:</a:t>
            </a:r>
            <a:endParaRPr>
              <a:solidFill>
                <a:schemeClr val="accent1"/>
              </a:solidFill>
              <a:latin typeface="Calibri"/>
              <a:ea typeface="Calibri"/>
              <a:cs typeface="Calibri"/>
              <a:sym typeface="Calibri"/>
            </a:endParaRPr>
          </a:p>
        </p:txBody>
      </p:sp>
      <p:pic>
        <p:nvPicPr>
          <p:cNvPr id="146" name="Google Shape;146;p2"/>
          <p:cNvPicPr preferRelativeResize="0"/>
          <p:nvPr/>
        </p:nvPicPr>
        <p:blipFill rotWithShape="1">
          <a:blip r:embed="rId3">
            <a:alphaModFix/>
          </a:blip>
          <a:srcRect b="0" l="0" r="0" t="0"/>
          <a:stretch/>
        </p:blipFill>
        <p:spPr>
          <a:xfrm>
            <a:off x="2111475" y="3248750"/>
            <a:ext cx="4710474" cy="2401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0"/>
          <p:cNvSpPr txBox="1"/>
          <p:nvPr>
            <p:ph type="title"/>
          </p:nvPr>
        </p:nvSpPr>
        <p:spPr>
          <a:xfrm>
            <a:off x="819150" y="5011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Propiedades de Clausura</a:t>
            </a:r>
            <a:endParaRPr sz="2800"/>
          </a:p>
        </p:txBody>
      </p:sp>
      <p:sp>
        <p:nvSpPr>
          <p:cNvPr id="311" name="Google Shape;311;p20"/>
          <p:cNvSpPr txBox="1"/>
          <p:nvPr>
            <p:ph idx="1" type="body"/>
          </p:nvPr>
        </p:nvSpPr>
        <p:spPr>
          <a:xfrm>
            <a:off x="819150" y="1797000"/>
            <a:ext cx="7505700" cy="4557300"/>
          </a:xfrm>
          <a:prstGeom prst="rect">
            <a:avLst/>
          </a:prstGeom>
          <a:noFill/>
          <a:ln>
            <a:noFill/>
          </a:ln>
        </p:spPr>
        <p:txBody>
          <a:bodyPr anchorCtr="0" anchor="t" bIns="45700" lIns="91425" spcFirstLastPara="1" rIns="91425" wrap="square" tIns="45700">
            <a:normAutofit fontScale="25000" lnSpcReduction="10000"/>
          </a:bodyPr>
          <a:lstStyle/>
          <a:p>
            <a:pPr indent="0" lvl="0" marL="0" rtl="0" algn="l">
              <a:spcBef>
                <a:spcPts val="0"/>
              </a:spcBef>
              <a:spcAft>
                <a:spcPts val="0"/>
              </a:spcAft>
              <a:buSzPts val="360"/>
              <a:buNone/>
            </a:pPr>
            <a:r>
              <a:rPr lang="es-AR" sz="9062"/>
              <a:t>A continuación se listan algunas de las propiedades más importantes:</a:t>
            </a:r>
            <a:endParaRPr sz="9062"/>
          </a:p>
          <a:p>
            <a:pPr indent="-364844" lvl="0" marL="320040" rtl="0" algn="l">
              <a:spcBef>
                <a:spcPts val="700"/>
              </a:spcBef>
              <a:spcAft>
                <a:spcPts val="0"/>
              </a:spcAft>
              <a:buSzPct val="100000"/>
              <a:buFont typeface="Noto Sans Symbols"/>
              <a:buChar char="❖"/>
            </a:pPr>
            <a:r>
              <a:rPr lang="es-AR" sz="9062"/>
              <a:t>La </a:t>
            </a:r>
            <a:r>
              <a:rPr b="1" lang="es-AR" sz="9062">
                <a:solidFill>
                  <a:srgbClr val="601A1B"/>
                </a:solidFill>
              </a:rPr>
              <a:t>unión</a:t>
            </a:r>
            <a:r>
              <a:rPr lang="es-AR" sz="9062"/>
              <a:t> de dos lenguajes regulares es regular.</a:t>
            </a:r>
            <a:endParaRPr sz="9062"/>
          </a:p>
          <a:p>
            <a:pPr indent="-364844" lvl="0" marL="320040" rtl="0" algn="l">
              <a:spcBef>
                <a:spcPts val="700"/>
              </a:spcBef>
              <a:spcAft>
                <a:spcPts val="0"/>
              </a:spcAft>
              <a:buSzPct val="100000"/>
              <a:buFont typeface="Noto Sans Symbols"/>
              <a:buChar char="❖"/>
            </a:pPr>
            <a:r>
              <a:rPr lang="es-AR" sz="9062"/>
              <a:t>La </a:t>
            </a:r>
            <a:r>
              <a:rPr b="1" lang="es-AR" sz="9062">
                <a:solidFill>
                  <a:srgbClr val="15559C"/>
                </a:solidFill>
              </a:rPr>
              <a:t>intersección</a:t>
            </a:r>
            <a:r>
              <a:rPr lang="es-AR" sz="9062"/>
              <a:t> de dos lenguajes regulares es regular.</a:t>
            </a:r>
            <a:endParaRPr sz="9062"/>
          </a:p>
          <a:p>
            <a:pPr indent="-364844" lvl="0" marL="320040" rtl="0" algn="l">
              <a:spcBef>
                <a:spcPts val="700"/>
              </a:spcBef>
              <a:spcAft>
                <a:spcPts val="0"/>
              </a:spcAft>
              <a:buSzPct val="100000"/>
              <a:buFont typeface="Noto Sans Symbols"/>
              <a:buChar char="❖"/>
            </a:pPr>
            <a:r>
              <a:rPr lang="es-AR" sz="9062"/>
              <a:t>El </a:t>
            </a:r>
            <a:r>
              <a:rPr b="1" lang="es-AR" sz="9062">
                <a:solidFill>
                  <a:srgbClr val="A95715"/>
                </a:solidFill>
              </a:rPr>
              <a:t>complemento</a:t>
            </a:r>
            <a:r>
              <a:rPr lang="es-AR" sz="9062"/>
              <a:t> de un lenguaje regular es regular.</a:t>
            </a:r>
            <a:endParaRPr sz="9062"/>
          </a:p>
          <a:p>
            <a:pPr indent="-364844" lvl="0" marL="320040" rtl="0" algn="l">
              <a:spcBef>
                <a:spcPts val="700"/>
              </a:spcBef>
              <a:spcAft>
                <a:spcPts val="0"/>
              </a:spcAft>
              <a:buSzPct val="100000"/>
              <a:buFont typeface="Noto Sans Symbols"/>
              <a:buChar char="❖"/>
            </a:pPr>
            <a:r>
              <a:rPr lang="es-AR" sz="9062"/>
              <a:t>La </a:t>
            </a:r>
            <a:r>
              <a:rPr b="1" lang="es-AR" sz="9062">
                <a:solidFill>
                  <a:srgbClr val="7030A0"/>
                </a:solidFill>
              </a:rPr>
              <a:t>diferencia</a:t>
            </a:r>
            <a:r>
              <a:rPr lang="es-AR" sz="9062"/>
              <a:t> de dos lenguajes regulares es regular.</a:t>
            </a:r>
            <a:endParaRPr sz="9062"/>
          </a:p>
          <a:p>
            <a:pPr indent="-364844" lvl="0" marL="320040" rtl="0" algn="l">
              <a:spcBef>
                <a:spcPts val="700"/>
              </a:spcBef>
              <a:spcAft>
                <a:spcPts val="0"/>
              </a:spcAft>
              <a:buSzPct val="100000"/>
              <a:buFont typeface="Noto Sans Symbols"/>
              <a:buChar char="❖"/>
            </a:pPr>
            <a:r>
              <a:rPr lang="es-AR" sz="9062"/>
              <a:t>El </a:t>
            </a:r>
            <a:r>
              <a:rPr b="1" lang="es-AR" sz="9062">
                <a:solidFill>
                  <a:srgbClr val="1D5C6C"/>
                </a:solidFill>
              </a:rPr>
              <a:t>reverso</a:t>
            </a:r>
            <a:r>
              <a:rPr lang="es-AR" sz="9062"/>
              <a:t> de un lenguaje regular es regular.</a:t>
            </a:r>
            <a:endParaRPr sz="9062"/>
          </a:p>
          <a:p>
            <a:pPr indent="-364844" lvl="0" marL="320040" rtl="0" algn="l">
              <a:spcBef>
                <a:spcPts val="700"/>
              </a:spcBef>
              <a:spcAft>
                <a:spcPts val="0"/>
              </a:spcAft>
              <a:buSzPct val="100000"/>
              <a:buFont typeface="Noto Sans Symbols"/>
              <a:buChar char="❖"/>
            </a:pPr>
            <a:r>
              <a:rPr lang="es-AR" sz="9062"/>
              <a:t>La </a:t>
            </a:r>
            <a:r>
              <a:rPr b="1" lang="es-AR" sz="9062">
                <a:solidFill>
                  <a:srgbClr val="5E8804"/>
                </a:solidFill>
              </a:rPr>
              <a:t>clausura</a:t>
            </a:r>
            <a:r>
              <a:rPr lang="es-AR" sz="9062">
                <a:solidFill>
                  <a:srgbClr val="5E8804"/>
                </a:solidFill>
              </a:rPr>
              <a:t> </a:t>
            </a:r>
            <a:r>
              <a:rPr b="1" lang="es-AR" sz="9062">
                <a:solidFill>
                  <a:srgbClr val="5E8804"/>
                </a:solidFill>
              </a:rPr>
              <a:t>de </a:t>
            </a:r>
            <a:r>
              <a:rPr b="1" lang="es-AR" sz="9062">
                <a:solidFill>
                  <a:srgbClr val="5E8804"/>
                </a:solidFill>
              </a:rPr>
              <a:t>Kleene</a:t>
            </a:r>
            <a:r>
              <a:rPr lang="es-AR" sz="9062"/>
              <a:t> de un lenguaje regular es regular.</a:t>
            </a:r>
            <a:endParaRPr sz="9062"/>
          </a:p>
          <a:p>
            <a:pPr indent="-364844" lvl="0" marL="320040" rtl="0" algn="l">
              <a:spcBef>
                <a:spcPts val="700"/>
              </a:spcBef>
              <a:spcAft>
                <a:spcPts val="0"/>
              </a:spcAft>
              <a:buSzPct val="100000"/>
              <a:buFont typeface="Noto Sans Symbols"/>
              <a:buChar char="❖"/>
            </a:pPr>
            <a:r>
              <a:rPr lang="es-AR" sz="9062"/>
              <a:t>La </a:t>
            </a:r>
            <a:r>
              <a:rPr b="1" lang="es-AR" sz="9062">
                <a:solidFill>
                  <a:srgbClr val="7F5A00"/>
                </a:solidFill>
              </a:rPr>
              <a:t>concatenación</a:t>
            </a:r>
            <a:r>
              <a:rPr lang="es-AR" sz="9062"/>
              <a:t> de lenguajes regulares es regular.</a:t>
            </a:r>
            <a:endParaRPr sz="9062"/>
          </a:p>
          <a:p>
            <a:pPr indent="-209550" lvl="0" marL="320040" rtl="0" algn="l">
              <a:spcBef>
                <a:spcPts val="700"/>
              </a:spcBef>
              <a:spcAft>
                <a:spcPts val="0"/>
              </a:spcAft>
              <a:buSzPct val="133846"/>
              <a:buFont typeface="Noto Sans Symbols"/>
              <a:buNone/>
            </a:pPr>
            <a:r>
              <a:t/>
            </a:r>
            <a:endParaRPr/>
          </a:p>
          <a:p>
            <a:pPr indent="-209550" lvl="0" marL="320040" rtl="0" algn="l">
              <a:spcBef>
                <a:spcPts val="700"/>
              </a:spcBef>
              <a:spcAft>
                <a:spcPts val="1200"/>
              </a:spcAft>
              <a:buSzPct val="133846"/>
              <a:buFont typeface="Noto Sans Symbols"/>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21"/>
          <p:cNvSpPr txBox="1"/>
          <p:nvPr>
            <p:ph type="title"/>
          </p:nvPr>
        </p:nvSpPr>
        <p:spPr>
          <a:xfrm>
            <a:off x="819150" y="5272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Twentieth Century"/>
              <a:buNone/>
            </a:pPr>
            <a:r>
              <a:rPr lang="es-AR" sz="2800"/>
              <a:t>Propiedades de Clausura</a:t>
            </a:r>
            <a:br>
              <a:rPr lang="es-AR"/>
            </a:br>
            <a:r>
              <a:rPr lang="es-AR" sz="2400"/>
              <a:t>Unión</a:t>
            </a:r>
            <a:endParaRPr sz="2400"/>
          </a:p>
        </p:txBody>
      </p:sp>
      <p:pic>
        <p:nvPicPr>
          <p:cNvPr id="317" name="Google Shape;317;p21"/>
          <p:cNvPicPr preferRelativeResize="0"/>
          <p:nvPr/>
        </p:nvPicPr>
        <p:blipFill rotWithShape="1">
          <a:blip r:embed="rId3">
            <a:alphaModFix/>
          </a:blip>
          <a:srcRect b="0" l="0" r="0" t="0"/>
          <a:stretch/>
        </p:blipFill>
        <p:spPr>
          <a:xfrm>
            <a:off x="612650" y="2191675"/>
            <a:ext cx="8151269" cy="912275"/>
          </a:xfrm>
          <a:prstGeom prst="rect">
            <a:avLst/>
          </a:prstGeom>
          <a:noFill/>
          <a:ln>
            <a:noFill/>
          </a:ln>
        </p:spPr>
      </p:pic>
      <p:pic>
        <p:nvPicPr>
          <p:cNvPr id="318" name="Google Shape;318;p21"/>
          <p:cNvPicPr preferRelativeResize="0"/>
          <p:nvPr/>
        </p:nvPicPr>
        <p:blipFill rotWithShape="1">
          <a:blip r:embed="rId4">
            <a:alphaModFix/>
          </a:blip>
          <a:srcRect b="0" l="0" r="0" t="0"/>
          <a:stretch/>
        </p:blipFill>
        <p:spPr>
          <a:xfrm>
            <a:off x="739970" y="3508107"/>
            <a:ext cx="7847095" cy="1495237"/>
          </a:xfrm>
          <a:prstGeom prst="rect">
            <a:avLst/>
          </a:prstGeom>
          <a:noFill/>
          <a:ln>
            <a:noFill/>
          </a:ln>
        </p:spPr>
      </p:pic>
      <p:sp>
        <p:nvSpPr>
          <p:cNvPr id="319" name="Google Shape;319;p21"/>
          <p:cNvSpPr/>
          <p:nvPr/>
        </p:nvSpPr>
        <p:spPr>
          <a:xfrm>
            <a:off x="691550" y="2296450"/>
            <a:ext cx="1239600" cy="3261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0" name="Google Shape;320;p21"/>
          <p:cNvSpPr txBox="1"/>
          <p:nvPr/>
        </p:nvSpPr>
        <p:spPr>
          <a:xfrm>
            <a:off x="534950" y="2191675"/>
            <a:ext cx="1552800" cy="48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400">
                <a:solidFill>
                  <a:srgbClr val="0C343D"/>
                </a:solidFill>
                <a:latin typeface="Calibri"/>
                <a:ea typeface="Calibri"/>
                <a:cs typeface="Calibri"/>
                <a:sym typeface="Calibri"/>
              </a:rPr>
              <a:t>Teorema:</a:t>
            </a:r>
            <a:endParaRPr b="1" sz="2400">
              <a:solidFill>
                <a:srgbClr val="0C343D"/>
              </a:solidFill>
              <a:latin typeface="Calibri"/>
              <a:ea typeface="Calibri"/>
              <a:cs typeface="Calibri"/>
              <a:sym typeface="Calibri"/>
            </a:endParaRPr>
          </a:p>
        </p:txBody>
      </p:sp>
      <p:sp>
        <p:nvSpPr>
          <p:cNvPr id="321" name="Google Shape;321;p21"/>
          <p:cNvSpPr/>
          <p:nvPr/>
        </p:nvSpPr>
        <p:spPr>
          <a:xfrm>
            <a:off x="795925" y="3509900"/>
            <a:ext cx="1839900" cy="3261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2" name="Google Shape;322;p21"/>
          <p:cNvSpPr txBox="1"/>
          <p:nvPr/>
        </p:nvSpPr>
        <p:spPr>
          <a:xfrm>
            <a:off x="651025" y="3379400"/>
            <a:ext cx="2129700" cy="40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400">
                <a:solidFill>
                  <a:srgbClr val="3F5B02"/>
                </a:solidFill>
                <a:latin typeface="Calibri"/>
                <a:ea typeface="Calibri"/>
                <a:cs typeface="Calibri"/>
                <a:sym typeface="Calibri"/>
              </a:rPr>
              <a:t>Demostración:</a:t>
            </a:r>
            <a:endParaRPr b="1" sz="2400">
              <a:solidFill>
                <a:srgbClr val="3F5B02"/>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22"/>
          <p:cNvSpPr txBox="1"/>
          <p:nvPr>
            <p:ph type="title"/>
          </p:nvPr>
        </p:nvSpPr>
        <p:spPr>
          <a:xfrm>
            <a:off x="819150" y="3967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Twentieth Century"/>
              <a:buNone/>
            </a:pPr>
            <a:r>
              <a:rPr lang="es-AR" sz="2800"/>
              <a:t>Propiedades de Clausura</a:t>
            </a:r>
            <a:br>
              <a:rPr lang="es-AR"/>
            </a:br>
            <a:r>
              <a:rPr lang="es-AR" sz="2400"/>
              <a:t>Complemento</a:t>
            </a:r>
            <a:endParaRPr sz="2400"/>
          </a:p>
        </p:txBody>
      </p:sp>
      <p:pic>
        <p:nvPicPr>
          <p:cNvPr id="328" name="Google Shape;328;p22"/>
          <p:cNvPicPr preferRelativeResize="0"/>
          <p:nvPr/>
        </p:nvPicPr>
        <p:blipFill rotWithShape="1">
          <a:blip r:embed="rId3">
            <a:alphaModFix/>
          </a:blip>
          <a:srcRect b="0" l="0" r="0" t="0"/>
          <a:stretch/>
        </p:blipFill>
        <p:spPr>
          <a:xfrm>
            <a:off x="612650" y="1979425"/>
            <a:ext cx="7772450" cy="941306"/>
          </a:xfrm>
          <a:prstGeom prst="rect">
            <a:avLst/>
          </a:prstGeom>
          <a:noFill/>
          <a:ln>
            <a:noFill/>
          </a:ln>
        </p:spPr>
      </p:pic>
      <p:pic>
        <p:nvPicPr>
          <p:cNvPr id="329" name="Google Shape;329;p22"/>
          <p:cNvPicPr preferRelativeResize="0"/>
          <p:nvPr/>
        </p:nvPicPr>
        <p:blipFill rotWithShape="1">
          <a:blip r:embed="rId4">
            <a:alphaModFix/>
          </a:blip>
          <a:srcRect b="0" l="0" r="0" t="0"/>
          <a:stretch/>
        </p:blipFill>
        <p:spPr>
          <a:xfrm>
            <a:off x="819160" y="3242600"/>
            <a:ext cx="7565952" cy="2163371"/>
          </a:xfrm>
          <a:prstGeom prst="rect">
            <a:avLst/>
          </a:prstGeom>
          <a:noFill/>
          <a:ln>
            <a:noFill/>
          </a:ln>
        </p:spPr>
      </p:pic>
      <p:sp>
        <p:nvSpPr>
          <p:cNvPr id="330" name="Google Shape;330;p22"/>
          <p:cNvSpPr/>
          <p:nvPr/>
        </p:nvSpPr>
        <p:spPr>
          <a:xfrm>
            <a:off x="691550" y="2035475"/>
            <a:ext cx="1265700" cy="3915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1" name="Google Shape;331;p22"/>
          <p:cNvSpPr txBox="1"/>
          <p:nvPr/>
        </p:nvSpPr>
        <p:spPr>
          <a:xfrm>
            <a:off x="612650" y="1944275"/>
            <a:ext cx="1552800" cy="48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400">
                <a:solidFill>
                  <a:srgbClr val="0C343D"/>
                </a:solidFill>
                <a:latin typeface="Calibri"/>
                <a:ea typeface="Calibri"/>
                <a:cs typeface="Calibri"/>
                <a:sym typeface="Calibri"/>
              </a:rPr>
              <a:t>Teorema:</a:t>
            </a:r>
            <a:endParaRPr b="1" sz="2400">
              <a:solidFill>
                <a:srgbClr val="0C343D"/>
              </a:solidFill>
              <a:latin typeface="Calibri"/>
              <a:ea typeface="Calibri"/>
              <a:cs typeface="Calibri"/>
              <a:sym typeface="Calibri"/>
            </a:endParaRPr>
          </a:p>
        </p:txBody>
      </p:sp>
      <p:sp>
        <p:nvSpPr>
          <p:cNvPr id="332" name="Google Shape;332;p22"/>
          <p:cNvSpPr/>
          <p:nvPr/>
        </p:nvSpPr>
        <p:spPr>
          <a:xfrm>
            <a:off x="887250" y="3314175"/>
            <a:ext cx="1735500" cy="313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3" name="Google Shape;333;p22"/>
          <p:cNvSpPr txBox="1"/>
          <p:nvPr/>
        </p:nvSpPr>
        <p:spPr>
          <a:xfrm>
            <a:off x="612650" y="3149575"/>
            <a:ext cx="2129700" cy="40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400">
                <a:solidFill>
                  <a:srgbClr val="3F5B02"/>
                </a:solidFill>
                <a:latin typeface="Calibri"/>
                <a:ea typeface="Calibri"/>
                <a:cs typeface="Calibri"/>
                <a:sym typeface="Calibri"/>
              </a:rPr>
              <a:t>Demostración:</a:t>
            </a:r>
            <a:endParaRPr b="1" sz="2400">
              <a:solidFill>
                <a:srgbClr val="3F5B02"/>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3"/>
          <p:cNvSpPr txBox="1"/>
          <p:nvPr>
            <p:ph type="title"/>
          </p:nvPr>
        </p:nvSpPr>
        <p:spPr>
          <a:xfrm>
            <a:off x="819150" y="11274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Aplicación propiedades de clausura</a:t>
            </a:r>
            <a:endParaRPr sz="2800"/>
          </a:p>
        </p:txBody>
      </p:sp>
      <p:sp>
        <p:nvSpPr>
          <p:cNvPr id="339" name="Google Shape;339;p23"/>
          <p:cNvSpPr txBox="1"/>
          <p:nvPr>
            <p:ph idx="1" type="body"/>
          </p:nvPr>
        </p:nvSpPr>
        <p:spPr>
          <a:xfrm>
            <a:off x="819150" y="2654300"/>
            <a:ext cx="7505700" cy="32640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740"/>
              <a:buNone/>
            </a:pPr>
            <a:r>
              <a:rPr i="1" lang="es-AR" sz="2400">
                <a:solidFill>
                  <a:srgbClr val="3F5B02"/>
                </a:solidFill>
              </a:rPr>
              <a:t>Dada una ER, ¿Podremos hallar el complemento de dicha ER?</a:t>
            </a:r>
            <a:endParaRPr sz="2400"/>
          </a:p>
          <a:p>
            <a:pPr indent="0" lvl="0" marL="0" rtl="0" algn="l">
              <a:spcBef>
                <a:spcPts val="700"/>
              </a:spcBef>
              <a:spcAft>
                <a:spcPts val="1200"/>
              </a:spcAft>
              <a:buSzPts val="1740"/>
              <a:buNone/>
            </a:pPr>
            <a:r>
              <a:t/>
            </a:r>
            <a:endParaRPr sz="2400"/>
          </a:p>
        </p:txBody>
      </p:sp>
      <p:sp>
        <p:nvSpPr>
          <p:cNvPr id="340" name="Google Shape;340;p23"/>
          <p:cNvSpPr txBox="1"/>
          <p:nvPr/>
        </p:nvSpPr>
        <p:spPr>
          <a:xfrm>
            <a:off x="1944558" y="4227075"/>
            <a:ext cx="54381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s-AR" sz="1800">
                <a:latin typeface="Calibri"/>
                <a:ea typeface="Calibri"/>
                <a:cs typeface="Calibri"/>
                <a:sym typeface="Calibri"/>
              </a:rPr>
              <a:t>Piense y escriba una solución al problema planteado.</a:t>
            </a:r>
            <a:endParaRPr i="1">
              <a:latin typeface="Calibri"/>
              <a:ea typeface="Calibri"/>
              <a:cs typeface="Calibri"/>
              <a:sym typeface="Calibri"/>
            </a:endParaRPr>
          </a:p>
          <a:p>
            <a:pPr indent="0" lvl="0" marL="0" marR="0" rtl="0" algn="l">
              <a:spcBef>
                <a:spcPts val="0"/>
              </a:spcBef>
              <a:spcAft>
                <a:spcPts val="0"/>
              </a:spcAft>
              <a:buNone/>
            </a:pPr>
            <a:r>
              <a:t/>
            </a:r>
            <a:endParaRPr i="1" sz="1800">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pic>
        <p:nvPicPr>
          <p:cNvPr descr="piensa-2.jpg" id="345" name="Google Shape;345;p24"/>
          <p:cNvPicPr preferRelativeResize="0"/>
          <p:nvPr/>
        </p:nvPicPr>
        <p:blipFill rotWithShape="1">
          <a:blip r:embed="rId3">
            <a:alphaModFix/>
          </a:blip>
          <a:srcRect b="0" l="0" r="0" t="0"/>
          <a:stretch/>
        </p:blipFill>
        <p:spPr>
          <a:xfrm>
            <a:off x="3478035" y="2822149"/>
            <a:ext cx="1637266" cy="1995905"/>
          </a:xfrm>
          <a:prstGeom prst="rect">
            <a:avLst/>
          </a:prstGeom>
          <a:noFill/>
          <a:ln>
            <a:noFill/>
          </a:ln>
        </p:spPr>
      </p:pic>
      <p:sp>
        <p:nvSpPr>
          <p:cNvPr id="346" name="Google Shape;346;p24"/>
          <p:cNvSpPr txBox="1"/>
          <p:nvPr>
            <p:ph type="title"/>
          </p:nvPr>
        </p:nvSpPr>
        <p:spPr>
          <a:xfrm>
            <a:off x="819150" y="11274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¿DUDAS?</a:t>
            </a:r>
            <a:endParaRPr sz="2800"/>
          </a:p>
        </p:txBody>
      </p:sp>
      <p:sp>
        <p:nvSpPr>
          <p:cNvPr id="347" name="Google Shape;347;p24"/>
          <p:cNvSpPr txBox="1"/>
          <p:nvPr/>
        </p:nvSpPr>
        <p:spPr>
          <a:xfrm>
            <a:off x="975561" y="4612105"/>
            <a:ext cx="6521116" cy="1096210"/>
          </a:xfrm>
          <a:prstGeom prst="rect">
            <a:avLst/>
          </a:prstGeom>
          <a:noFill/>
          <a:ln>
            <a:noFill/>
          </a:ln>
        </p:spPr>
        <p:txBody>
          <a:bodyPr anchorCtr="0" anchor="t" bIns="45700" lIns="91425" spcFirstLastPara="1" rIns="91425" wrap="square" tIns="45700">
            <a:normAutofit/>
          </a:bodyPr>
          <a:lstStyle/>
          <a:p>
            <a:pPr indent="-256032" lvl="0" marL="365760" marR="0" rtl="0" algn="l">
              <a:lnSpc>
                <a:spcPct val="100000"/>
              </a:lnSpc>
              <a:spcBef>
                <a:spcPts val="0"/>
              </a:spcBef>
              <a:spcAft>
                <a:spcPts val="0"/>
              </a:spcAft>
              <a:buNone/>
            </a:pPr>
            <a:r>
              <a:t/>
            </a:r>
            <a:endParaRPr b="0" i="0" sz="2800" u="none" cap="none" strike="noStrike">
              <a:solidFill>
                <a:schemeClr val="dk1"/>
              </a:solidFill>
              <a:latin typeface="Twentieth Century"/>
              <a:ea typeface="Twentieth Century"/>
              <a:cs typeface="Twentieth Century"/>
              <a:sym typeface="Twentieth Centur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
          <p:cNvSpPr txBox="1"/>
          <p:nvPr>
            <p:ph type="title"/>
          </p:nvPr>
        </p:nvSpPr>
        <p:spPr>
          <a:xfrm>
            <a:off x="672900" y="46116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Minimización de AFD</a:t>
            </a:r>
            <a:endParaRPr sz="2800"/>
          </a:p>
        </p:txBody>
      </p:sp>
      <p:sp>
        <p:nvSpPr>
          <p:cNvPr id="152" name="Google Shape;152;p3"/>
          <p:cNvSpPr txBox="1"/>
          <p:nvPr>
            <p:ph idx="1" type="body"/>
          </p:nvPr>
        </p:nvSpPr>
        <p:spPr>
          <a:xfrm>
            <a:off x="819150" y="2065300"/>
            <a:ext cx="7505700" cy="4158900"/>
          </a:xfrm>
          <a:prstGeom prst="rect">
            <a:avLst/>
          </a:prstGeom>
          <a:noFill/>
          <a:ln>
            <a:noFill/>
          </a:ln>
        </p:spPr>
        <p:txBody>
          <a:bodyPr anchorCtr="0" anchor="t" bIns="45700" lIns="91425" spcFirstLastPara="1" rIns="91425" wrap="square" tIns="45700">
            <a:normAutofit fontScale="70000" lnSpcReduction="20000"/>
          </a:bodyPr>
          <a:lstStyle/>
          <a:p>
            <a:pPr indent="-228600" lvl="0" marL="320040" rtl="0" algn="l">
              <a:spcBef>
                <a:spcPts val="0"/>
              </a:spcBef>
              <a:spcAft>
                <a:spcPts val="0"/>
              </a:spcAft>
              <a:buSzPct val="59999"/>
              <a:buNone/>
            </a:pPr>
            <a:r>
              <a:t/>
            </a:r>
            <a:endParaRPr i="1" sz="2400"/>
          </a:p>
          <a:p>
            <a:pPr indent="-353060" lvl="0" marL="320040" rtl="0" algn="l">
              <a:spcBef>
                <a:spcPts val="700"/>
              </a:spcBef>
              <a:spcAft>
                <a:spcPts val="0"/>
              </a:spcAft>
              <a:buSzPct val="100000"/>
              <a:buFont typeface="Noto Sans Symbols"/>
              <a:buChar char="●"/>
            </a:pPr>
            <a:r>
              <a:rPr i="1" lang="es-AR" sz="2800"/>
              <a:t>Intuitivamente</a:t>
            </a:r>
            <a:r>
              <a:rPr i="1" lang="es-AR" sz="2800"/>
              <a:t> se puede decir que un objetivo importante, en la teoría de autómatas finitos, es el de poder hallar para cualquier lenguaje regular, un autómata finito determinístico (AFD) con el menor número de estados posible, que además sea único.</a:t>
            </a:r>
            <a:endParaRPr sz="2800"/>
          </a:p>
          <a:p>
            <a:pPr indent="-353060" lvl="0" marL="320040" rtl="0" algn="l">
              <a:spcBef>
                <a:spcPts val="700"/>
              </a:spcBef>
              <a:spcAft>
                <a:spcPts val="0"/>
              </a:spcAft>
              <a:buSzPct val="100000"/>
              <a:buFont typeface="Noto Sans Symbols"/>
              <a:buChar char="●"/>
            </a:pPr>
            <a:r>
              <a:rPr b="1" i="1" lang="es-AR" sz="2800">
                <a:solidFill>
                  <a:srgbClr val="601A1B"/>
                </a:solidFill>
              </a:rPr>
              <a:t>Para ello veremos cómo minimizar AFD’s.</a:t>
            </a:r>
            <a:endParaRPr sz="2800"/>
          </a:p>
          <a:p>
            <a:pPr indent="0" lvl="0" marL="0" rtl="0" algn="l">
              <a:spcBef>
                <a:spcPts val="700"/>
              </a:spcBef>
              <a:spcAft>
                <a:spcPts val="0"/>
              </a:spcAft>
              <a:buNone/>
            </a:pPr>
            <a:r>
              <a:t/>
            </a:r>
            <a:endParaRPr sz="2800"/>
          </a:p>
          <a:p>
            <a:pPr indent="0" lvl="0" marL="0" rtl="0" algn="l">
              <a:spcBef>
                <a:spcPts val="700"/>
              </a:spcBef>
              <a:spcAft>
                <a:spcPts val="0"/>
              </a:spcAft>
              <a:buSzPct val="42352"/>
              <a:buNone/>
            </a:pPr>
            <a:r>
              <a:rPr b="1" i="1" lang="es-AR" sz="3400"/>
              <a:t>La idea es, entonces, que podamos tomar cualquier AFD y encontrar un AFD equivalente, con el menor número de estados posible.</a:t>
            </a:r>
            <a:endParaRPr sz="3400"/>
          </a:p>
          <a:p>
            <a:pPr indent="0" lvl="0" marL="0" rtl="0" algn="l">
              <a:spcBef>
                <a:spcPts val="700"/>
              </a:spcBef>
              <a:spcAft>
                <a:spcPts val="1200"/>
              </a:spcAft>
              <a:buSzPct val="51176"/>
              <a:buNone/>
            </a:pPr>
            <a:r>
              <a:t/>
            </a:r>
            <a:endParaRPr sz="3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4"/>
          <p:cNvSpPr txBox="1"/>
          <p:nvPr>
            <p:ph type="title"/>
          </p:nvPr>
        </p:nvSpPr>
        <p:spPr>
          <a:xfrm>
            <a:off x="819150" y="435917"/>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Font typeface="Twentieth Century"/>
              <a:buNone/>
            </a:pPr>
            <a:r>
              <a:rPr lang="es-AR" sz="2800"/>
              <a:t>Algoritmo de Minimización</a:t>
            </a:r>
            <a:endParaRPr sz="2800"/>
          </a:p>
        </p:txBody>
      </p:sp>
      <p:pic>
        <p:nvPicPr>
          <p:cNvPr id="158" name="Google Shape;158;p4"/>
          <p:cNvPicPr preferRelativeResize="0"/>
          <p:nvPr/>
        </p:nvPicPr>
        <p:blipFill rotWithShape="1">
          <a:blip r:embed="rId3">
            <a:alphaModFix/>
          </a:blip>
          <a:srcRect b="0" l="0" r="0" t="0"/>
          <a:stretch/>
        </p:blipFill>
        <p:spPr>
          <a:xfrm>
            <a:off x="622350" y="1930650"/>
            <a:ext cx="8007299" cy="3784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5"/>
          <p:cNvSpPr txBox="1"/>
          <p:nvPr>
            <p:ph type="title"/>
          </p:nvPr>
        </p:nvSpPr>
        <p:spPr>
          <a:xfrm>
            <a:off x="819150" y="553367"/>
            <a:ext cx="7505700" cy="1272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2"/>
              </a:buClr>
              <a:buSzPts val="3600"/>
              <a:buFont typeface="Twentieth Century"/>
              <a:buNone/>
            </a:pPr>
            <a:r>
              <a:rPr lang="es-AR" sz="2800"/>
              <a:t>Comenzamos a aplicar cada uno de los pasos del algoritmo</a:t>
            </a:r>
            <a:endParaRPr sz="2800"/>
          </a:p>
        </p:txBody>
      </p:sp>
      <p:sp>
        <p:nvSpPr>
          <p:cNvPr id="164" name="Google Shape;164;p5"/>
          <p:cNvSpPr txBox="1"/>
          <p:nvPr>
            <p:ph idx="1" type="body"/>
          </p:nvPr>
        </p:nvSpPr>
        <p:spPr>
          <a:xfrm>
            <a:off x="952250" y="1934718"/>
            <a:ext cx="7505700" cy="1466400"/>
          </a:xfrm>
          <a:prstGeom prst="rect">
            <a:avLst/>
          </a:prstGeom>
          <a:noFill/>
          <a:ln>
            <a:noFill/>
          </a:ln>
        </p:spPr>
        <p:txBody>
          <a:bodyPr anchorCtr="0" anchor="t" bIns="45700" lIns="91425" spcFirstLastPara="1" rIns="91425" wrap="square" tIns="45700">
            <a:normAutofit fontScale="32500"/>
          </a:bodyPr>
          <a:lstStyle/>
          <a:p>
            <a:pPr indent="0" lvl="0" marL="0" rtl="0" algn="l">
              <a:spcBef>
                <a:spcPts val="0"/>
              </a:spcBef>
              <a:spcAft>
                <a:spcPts val="0"/>
              </a:spcAft>
              <a:buSzPct val="133846"/>
              <a:buNone/>
            </a:pPr>
            <a:r>
              <a:t/>
            </a:r>
            <a:endParaRPr b="1" baseline="30000">
              <a:solidFill>
                <a:srgbClr val="FF0000"/>
              </a:solidFill>
            </a:endParaRPr>
          </a:p>
          <a:p>
            <a:pPr indent="-371155" lvl="0" marL="320040" rtl="0" algn="l">
              <a:spcBef>
                <a:spcPts val="700"/>
              </a:spcBef>
              <a:spcAft>
                <a:spcPts val="0"/>
              </a:spcAft>
              <a:buSzPct val="105953"/>
              <a:buFont typeface="Noto Sans Symbols"/>
              <a:buChar char="●"/>
            </a:pPr>
            <a:r>
              <a:rPr lang="es-AR" sz="7390">
                <a:solidFill>
                  <a:srgbClr val="601A1B"/>
                </a:solidFill>
              </a:rPr>
              <a:t>Consideremos el siguiente AFD, para aplicar cada uno de los pasos del algoritmo de minimización</a:t>
            </a:r>
            <a:r>
              <a:rPr lang="es-AR" sz="7390"/>
              <a:t>:</a:t>
            </a:r>
            <a:endParaRPr sz="7390"/>
          </a:p>
          <a:p>
            <a:pPr indent="0" lvl="0" marL="0" rtl="0" algn="l">
              <a:spcBef>
                <a:spcPts val="700"/>
              </a:spcBef>
              <a:spcAft>
                <a:spcPts val="0"/>
              </a:spcAft>
              <a:buSzPct val="133846"/>
              <a:buFont typeface="Twentieth Century"/>
              <a:buNone/>
            </a:pPr>
            <a:r>
              <a:t/>
            </a:r>
            <a:endParaRPr>
              <a:solidFill>
                <a:srgbClr val="FF0000"/>
              </a:solidFill>
            </a:endParaRPr>
          </a:p>
          <a:p>
            <a:pPr indent="-209550" lvl="0" marL="320040" rtl="0" algn="l">
              <a:spcBef>
                <a:spcPts val="700"/>
              </a:spcBef>
              <a:spcAft>
                <a:spcPts val="1200"/>
              </a:spcAft>
              <a:buSzPct val="133846"/>
              <a:buNone/>
            </a:pPr>
            <a:r>
              <a:t/>
            </a:r>
            <a:endParaRPr/>
          </a:p>
        </p:txBody>
      </p:sp>
      <p:pic>
        <p:nvPicPr>
          <p:cNvPr id="165" name="Google Shape;165;p5"/>
          <p:cNvPicPr preferRelativeResize="0"/>
          <p:nvPr/>
        </p:nvPicPr>
        <p:blipFill rotWithShape="1">
          <a:blip r:embed="rId3">
            <a:alphaModFix/>
          </a:blip>
          <a:srcRect b="0" l="0" r="0" t="0"/>
          <a:stretch/>
        </p:blipFill>
        <p:spPr>
          <a:xfrm>
            <a:off x="2119700" y="3509575"/>
            <a:ext cx="4082050" cy="2628450"/>
          </a:xfrm>
          <a:prstGeom prst="rect">
            <a:avLst/>
          </a:prstGeom>
          <a:noFill/>
          <a:ln>
            <a:noFill/>
          </a:ln>
        </p:spPr>
      </p:pic>
      <p:sp>
        <p:nvSpPr>
          <p:cNvPr id="166" name="Google Shape;166;p5"/>
          <p:cNvSpPr/>
          <p:nvPr/>
        </p:nvSpPr>
        <p:spPr>
          <a:xfrm>
            <a:off x="1976187" y="3751384"/>
            <a:ext cx="269631" cy="105508"/>
          </a:xfrm>
          <a:prstGeom prst="frame">
            <a:avLst>
              <a:gd fmla="val 12500" name="adj1"/>
            </a:avLst>
          </a:prstGeom>
          <a:noFill/>
          <a:ln>
            <a:noFill/>
          </a:ln>
          <a:effectLst>
            <a:outerShdw blurRad="38100" rotWithShape="0" dir="5400000" dist="30000">
              <a:srgbClr val="000000">
                <a:alpha val="4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167" name="Google Shape;167;p5"/>
          <p:cNvSpPr/>
          <p:nvPr/>
        </p:nvSpPr>
        <p:spPr>
          <a:xfrm>
            <a:off x="1813525" y="3909100"/>
            <a:ext cx="567600" cy="1056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6"/>
          <p:cNvSpPr txBox="1"/>
          <p:nvPr>
            <p:ph type="title"/>
          </p:nvPr>
        </p:nvSpPr>
        <p:spPr>
          <a:xfrm>
            <a:off x="819150" y="396792"/>
            <a:ext cx="7505700" cy="1272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3B8CE4"/>
              </a:buClr>
              <a:buSzPts val="4400"/>
              <a:buFont typeface="Twentieth Century"/>
              <a:buNone/>
            </a:pPr>
            <a:r>
              <a:rPr lang="es-AR" sz="2800">
                <a:solidFill>
                  <a:srgbClr val="601A1B"/>
                </a:solidFill>
              </a:rPr>
              <a:t>1-Eliminar estados inaccesibles</a:t>
            </a:r>
            <a:endParaRPr sz="2800">
              <a:solidFill>
                <a:srgbClr val="601A1B"/>
              </a:solidFill>
            </a:endParaRPr>
          </a:p>
        </p:txBody>
      </p:sp>
      <p:pic>
        <p:nvPicPr>
          <p:cNvPr id="173" name="Google Shape;173;p6"/>
          <p:cNvPicPr preferRelativeResize="0"/>
          <p:nvPr/>
        </p:nvPicPr>
        <p:blipFill rotWithShape="1">
          <a:blip r:embed="rId3">
            <a:alphaModFix/>
          </a:blip>
          <a:srcRect b="-2783" l="-1563" r="3023" t="510"/>
          <a:stretch/>
        </p:blipFill>
        <p:spPr>
          <a:xfrm>
            <a:off x="1626920" y="2232000"/>
            <a:ext cx="4860000" cy="3240000"/>
          </a:xfrm>
          <a:prstGeom prst="rect">
            <a:avLst/>
          </a:prstGeom>
          <a:noFill/>
          <a:ln>
            <a:noFill/>
          </a:ln>
        </p:spPr>
      </p:pic>
      <p:sp>
        <p:nvSpPr>
          <p:cNvPr id="174" name="Google Shape;174;p6"/>
          <p:cNvSpPr/>
          <p:nvPr/>
        </p:nvSpPr>
        <p:spPr>
          <a:xfrm rot="-1412454">
            <a:off x="6812734" y="3694554"/>
            <a:ext cx="384441" cy="1206297"/>
          </a:xfrm>
          <a:prstGeom prst="upArrow">
            <a:avLst>
              <a:gd fmla="val 54372" name="adj1"/>
              <a:gd fmla="val 50000" name="adj2"/>
            </a:avLst>
          </a:prstGeom>
          <a:solidFill>
            <a:schemeClr val="accent6"/>
          </a:solidFill>
          <a:ln cap="flat" cmpd="sng" w="10000">
            <a:solidFill>
              <a:schemeClr val="accent1"/>
            </a:solidFill>
            <a:prstDash val="solid"/>
            <a:round/>
            <a:headEnd len="sm" w="sm" type="none"/>
            <a:tailEnd len="sm" w="sm" type="none"/>
          </a:ln>
          <a:effectLst>
            <a:outerShdw blurRad="38100" rotWithShape="0" dir="5400000" dist="30000">
              <a:srgbClr val="601A1B">
                <a:alpha val="4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A95715"/>
              </a:solidFill>
              <a:latin typeface="Twentieth Century"/>
              <a:ea typeface="Twentieth Century"/>
              <a:cs typeface="Twentieth Century"/>
              <a:sym typeface="Twentieth Century"/>
            </a:endParaRPr>
          </a:p>
        </p:txBody>
      </p:sp>
      <p:sp>
        <p:nvSpPr>
          <p:cNvPr id="175" name="Google Shape;175;p6"/>
          <p:cNvSpPr txBox="1"/>
          <p:nvPr/>
        </p:nvSpPr>
        <p:spPr>
          <a:xfrm>
            <a:off x="6172481" y="4971266"/>
            <a:ext cx="2689198"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s-AR" sz="1800">
                <a:solidFill>
                  <a:schemeClr val="dk1"/>
                </a:solidFill>
                <a:latin typeface="Twentieth Century"/>
                <a:ea typeface="Twentieth Century"/>
                <a:cs typeface="Twentieth Century"/>
                <a:sym typeface="Twentieth Century"/>
              </a:rPr>
              <a:t>El estado D y las transiciones</a:t>
            </a:r>
            <a:endParaRPr/>
          </a:p>
          <a:p>
            <a:pPr indent="0" lvl="0" marL="0" marR="0" rtl="0" algn="l">
              <a:spcBef>
                <a:spcPts val="0"/>
              </a:spcBef>
              <a:spcAft>
                <a:spcPts val="0"/>
              </a:spcAft>
              <a:buNone/>
            </a:pPr>
            <a:r>
              <a:rPr b="1" i="1" lang="es-AR" sz="1800">
                <a:solidFill>
                  <a:schemeClr val="dk1"/>
                </a:solidFill>
                <a:latin typeface="Twentieth Century"/>
                <a:ea typeface="Twentieth Century"/>
                <a:cs typeface="Twentieth Century"/>
                <a:sym typeface="Twentieth Century"/>
              </a:rPr>
              <a:t>que salen de él, pueden ser</a:t>
            </a:r>
            <a:endParaRPr/>
          </a:p>
          <a:p>
            <a:pPr indent="0" lvl="0" marL="0" marR="0" rtl="0" algn="l">
              <a:spcBef>
                <a:spcPts val="0"/>
              </a:spcBef>
              <a:spcAft>
                <a:spcPts val="0"/>
              </a:spcAft>
              <a:buNone/>
            </a:pPr>
            <a:r>
              <a:rPr b="1" i="1" lang="es-AR" sz="1800">
                <a:solidFill>
                  <a:schemeClr val="dk1"/>
                </a:solidFill>
                <a:latin typeface="Twentieth Century"/>
                <a:ea typeface="Twentieth Century"/>
                <a:cs typeface="Twentieth Century"/>
                <a:sym typeface="Twentieth Century"/>
              </a:rPr>
              <a:t>eliminados</a:t>
            </a:r>
            <a:endParaRPr/>
          </a:p>
        </p:txBody>
      </p:sp>
      <p:cxnSp>
        <p:nvCxnSpPr>
          <p:cNvPr id="176" name="Google Shape;176;p6"/>
          <p:cNvCxnSpPr/>
          <p:nvPr/>
        </p:nvCxnSpPr>
        <p:spPr>
          <a:xfrm>
            <a:off x="5232055" y="3816829"/>
            <a:ext cx="164123" cy="175847"/>
          </a:xfrm>
          <a:prstGeom prst="straightConnector1">
            <a:avLst/>
          </a:prstGeom>
          <a:noFill/>
          <a:ln cap="flat" cmpd="sng" w="19050">
            <a:solidFill>
              <a:schemeClr val="accent6"/>
            </a:solidFill>
            <a:prstDash val="solid"/>
            <a:round/>
            <a:headEnd len="sm" w="sm" type="none"/>
            <a:tailEnd len="sm" w="sm" type="none"/>
          </a:ln>
          <a:effectLst>
            <a:outerShdw blurRad="38100" rotWithShape="0" dir="5400000" dist="30000">
              <a:srgbClr val="000000">
                <a:alpha val="44705"/>
              </a:srgbClr>
            </a:outerShdw>
          </a:effectLst>
        </p:spPr>
      </p:cxnSp>
      <p:cxnSp>
        <p:nvCxnSpPr>
          <p:cNvPr id="177" name="Google Shape;177;p6"/>
          <p:cNvCxnSpPr/>
          <p:nvPr/>
        </p:nvCxnSpPr>
        <p:spPr>
          <a:xfrm>
            <a:off x="5364572" y="3667977"/>
            <a:ext cx="164123" cy="175847"/>
          </a:xfrm>
          <a:prstGeom prst="straightConnector1">
            <a:avLst/>
          </a:prstGeom>
          <a:noFill/>
          <a:ln cap="flat" cmpd="sng" w="19050">
            <a:solidFill>
              <a:schemeClr val="accent6"/>
            </a:solidFill>
            <a:prstDash val="solid"/>
            <a:round/>
            <a:headEnd len="sm" w="sm" type="none"/>
            <a:tailEnd len="sm" w="sm" type="none"/>
          </a:ln>
          <a:effectLst>
            <a:outerShdw blurRad="38100" rotWithShape="0" dir="5400000" dist="30000">
              <a:srgbClr val="000000">
                <a:alpha val="44705"/>
              </a:srgbClr>
            </a:outerShdw>
          </a:effectLst>
        </p:spPr>
      </p:cxnSp>
      <p:cxnSp>
        <p:nvCxnSpPr>
          <p:cNvPr id="178" name="Google Shape;178;p6"/>
          <p:cNvCxnSpPr/>
          <p:nvPr/>
        </p:nvCxnSpPr>
        <p:spPr>
          <a:xfrm>
            <a:off x="5099538" y="3946159"/>
            <a:ext cx="164123" cy="175847"/>
          </a:xfrm>
          <a:prstGeom prst="straightConnector1">
            <a:avLst/>
          </a:prstGeom>
          <a:noFill/>
          <a:ln cap="flat" cmpd="sng" w="19050">
            <a:solidFill>
              <a:schemeClr val="accent6"/>
            </a:solidFill>
            <a:prstDash val="solid"/>
            <a:round/>
            <a:headEnd len="sm" w="sm" type="none"/>
            <a:tailEnd len="sm" w="sm" type="none"/>
          </a:ln>
          <a:effectLst>
            <a:outerShdw blurRad="38100" rotWithShape="0" dir="5400000" dist="30000">
              <a:srgbClr val="000000">
                <a:alpha val="44705"/>
              </a:srgbClr>
            </a:outerShdw>
          </a:effectLst>
        </p:spPr>
      </p:cxnSp>
      <p:sp>
        <p:nvSpPr>
          <p:cNvPr id="179" name="Google Shape;179;p6"/>
          <p:cNvSpPr txBox="1"/>
          <p:nvPr/>
        </p:nvSpPr>
        <p:spPr>
          <a:xfrm>
            <a:off x="1709394" y="2541235"/>
            <a:ext cx="269631" cy="369332"/>
          </a:xfrm>
          <a:prstGeom prst="rect">
            <a:avLst/>
          </a:prstGeom>
          <a:solidFill>
            <a:schemeClr val="dk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180" name="Google Shape;180;p6"/>
          <p:cNvSpPr/>
          <p:nvPr/>
        </p:nvSpPr>
        <p:spPr>
          <a:xfrm>
            <a:off x="5375750" y="2583500"/>
            <a:ext cx="1317900" cy="923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ph type="title"/>
          </p:nvPr>
        </p:nvSpPr>
        <p:spPr>
          <a:xfrm>
            <a:off x="819150" y="448974"/>
            <a:ext cx="7322700" cy="11535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3B8CE4"/>
              </a:buClr>
              <a:buSzPts val="4400"/>
              <a:buFont typeface="Twentieth Century"/>
              <a:buNone/>
            </a:pPr>
            <a:r>
              <a:rPr lang="es-AR" sz="2800">
                <a:solidFill>
                  <a:srgbClr val="601A1B"/>
                </a:solidFill>
              </a:rPr>
              <a:t>2 -Testeo de estados equivalentes</a:t>
            </a:r>
            <a:endParaRPr sz="2800">
              <a:solidFill>
                <a:srgbClr val="601A1B"/>
              </a:solidFill>
            </a:endParaRPr>
          </a:p>
        </p:txBody>
      </p:sp>
      <p:pic>
        <p:nvPicPr>
          <p:cNvPr id="186" name="Google Shape;186;p7"/>
          <p:cNvPicPr preferRelativeResize="0"/>
          <p:nvPr/>
        </p:nvPicPr>
        <p:blipFill rotWithShape="1">
          <a:blip r:embed="rId3">
            <a:alphaModFix/>
          </a:blip>
          <a:srcRect b="0" l="0" r="0" t="0"/>
          <a:stretch/>
        </p:blipFill>
        <p:spPr>
          <a:xfrm>
            <a:off x="657886" y="1602466"/>
            <a:ext cx="7828227" cy="934900"/>
          </a:xfrm>
          <a:prstGeom prst="rect">
            <a:avLst/>
          </a:prstGeom>
          <a:noFill/>
          <a:ln>
            <a:noFill/>
          </a:ln>
        </p:spPr>
      </p:pic>
      <p:pic>
        <p:nvPicPr>
          <p:cNvPr id="187" name="Google Shape;187;p7"/>
          <p:cNvPicPr preferRelativeResize="0"/>
          <p:nvPr/>
        </p:nvPicPr>
        <p:blipFill rotWithShape="1">
          <a:blip r:embed="rId4">
            <a:alphaModFix/>
          </a:blip>
          <a:srcRect b="0" l="0" r="0" t="0"/>
          <a:stretch/>
        </p:blipFill>
        <p:spPr>
          <a:xfrm>
            <a:off x="585723" y="2456254"/>
            <a:ext cx="7972552" cy="1286709"/>
          </a:xfrm>
          <a:prstGeom prst="rect">
            <a:avLst/>
          </a:prstGeom>
          <a:noFill/>
          <a:ln>
            <a:noFill/>
          </a:ln>
        </p:spPr>
      </p:pic>
      <p:pic>
        <p:nvPicPr>
          <p:cNvPr id="188" name="Google Shape;188;p7"/>
          <p:cNvPicPr preferRelativeResize="0"/>
          <p:nvPr/>
        </p:nvPicPr>
        <p:blipFill rotWithShape="1">
          <a:blip r:embed="rId5">
            <a:alphaModFix/>
          </a:blip>
          <a:srcRect b="0" l="0" r="0" t="0"/>
          <a:stretch/>
        </p:blipFill>
        <p:spPr>
          <a:xfrm>
            <a:off x="657886" y="3788623"/>
            <a:ext cx="7828228" cy="1153375"/>
          </a:xfrm>
          <a:prstGeom prst="rect">
            <a:avLst/>
          </a:prstGeom>
          <a:noFill/>
          <a:ln>
            <a:noFill/>
          </a:ln>
        </p:spPr>
      </p:pic>
      <p:pic>
        <p:nvPicPr>
          <p:cNvPr id="189" name="Google Shape;189;p7"/>
          <p:cNvPicPr preferRelativeResize="0"/>
          <p:nvPr/>
        </p:nvPicPr>
        <p:blipFill rotWithShape="1">
          <a:blip r:embed="rId6">
            <a:alphaModFix/>
          </a:blip>
          <a:srcRect b="0" l="0" r="0" t="0"/>
          <a:stretch/>
        </p:blipFill>
        <p:spPr>
          <a:xfrm>
            <a:off x="625975" y="5033325"/>
            <a:ext cx="7709050" cy="15297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8"/>
          <p:cNvSpPr txBox="1"/>
          <p:nvPr>
            <p:ph type="title"/>
          </p:nvPr>
        </p:nvSpPr>
        <p:spPr>
          <a:xfrm>
            <a:off x="819150" y="540317"/>
            <a:ext cx="7505700" cy="1272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rgbClr val="3B8CE4"/>
              </a:buClr>
              <a:buSzPts val="3600"/>
              <a:buFont typeface="Twentieth Century"/>
              <a:buNone/>
            </a:pPr>
            <a:r>
              <a:rPr lang="es-AR" sz="2800">
                <a:solidFill>
                  <a:srgbClr val="601A1B"/>
                </a:solidFill>
              </a:rPr>
              <a:t>2 -Testeo de estados equivalentes</a:t>
            </a:r>
            <a:br>
              <a:rPr lang="es-AR" sz="2800">
                <a:solidFill>
                  <a:srgbClr val="601A1B"/>
                </a:solidFill>
              </a:rPr>
            </a:br>
            <a:r>
              <a:rPr lang="es-AR" sz="2800">
                <a:solidFill>
                  <a:srgbClr val="601A1B"/>
                </a:solidFill>
              </a:rPr>
              <a:t> Algoritmo de Tabla Completa</a:t>
            </a:r>
            <a:endParaRPr sz="2800">
              <a:solidFill>
                <a:srgbClr val="601A1B"/>
              </a:solidFill>
            </a:endParaRPr>
          </a:p>
        </p:txBody>
      </p:sp>
      <p:pic>
        <p:nvPicPr>
          <p:cNvPr id="195" name="Google Shape;195;p8"/>
          <p:cNvPicPr preferRelativeResize="0"/>
          <p:nvPr/>
        </p:nvPicPr>
        <p:blipFill rotWithShape="1">
          <a:blip r:embed="rId3">
            <a:alphaModFix/>
          </a:blip>
          <a:srcRect b="0" l="0" r="0" t="0"/>
          <a:stretch/>
        </p:blipFill>
        <p:spPr>
          <a:xfrm>
            <a:off x="577848" y="2050339"/>
            <a:ext cx="7988300" cy="3441700"/>
          </a:xfrm>
          <a:prstGeom prst="rect">
            <a:avLst/>
          </a:prstGeom>
          <a:noFill/>
          <a:ln>
            <a:noFill/>
          </a:ln>
        </p:spPr>
      </p:pic>
      <p:sp>
        <p:nvSpPr>
          <p:cNvPr id="196" name="Google Shape;196;p8"/>
          <p:cNvSpPr/>
          <p:nvPr/>
        </p:nvSpPr>
        <p:spPr>
          <a:xfrm>
            <a:off x="978600" y="2192050"/>
            <a:ext cx="3783900" cy="352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7" name="Google Shape;197;p8"/>
          <p:cNvSpPr txBox="1"/>
          <p:nvPr/>
        </p:nvSpPr>
        <p:spPr>
          <a:xfrm>
            <a:off x="978600" y="2050350"/>
            <a:ext cx="3921000" cy="49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AR" sz="2400">
                <a:solidFill>
                  <a:schemeClr val="dk2"/>
                </a:solidFill>
                <a:latin typeface="Calibri"/>
                <a:ea typeface="Calibri"/>
                <a:cs typeface="Calibri"/>
                <a:sym typeface="Calibri"/>
              </a:rPr>
              <a:t>algoritmo de tabla completa</a:t>
            </a:r>
            <a:endParaRPr b="1" sz="2400">
              <a:solidFill>
                <a:schemeClr val="dk2"/>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9"/>
          <p:cNvSpPr txBox="1"/>
          <p:nvPr>
            <p:ph type="title"/>
          </p:nvPr>
        </p:nvSpPr>
        <p:spPr>
          <a:xfrm>
            <a:off x="819150" y="437773"/>
            <a:ext cx="7505700" cy="9714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Twentieth Century"/>
              <a:buNone/>
            </a:pPr>
            <a:r>
              <a:rPr lang="es-AR" sz="2800"/>
              <a:t>Aplicando el Algoritmo de Tabla Completa</a:t>
            </a:r>
            <a:endParaRPr sz="2800"/>
          </a:p>
        </p:txBody>
      </p:sp>
      <p:sp>
        <p:nvSpPr>
          <p:cNvPr id="203" name="Google Shape;203;p9"/>
          <p:cNvSpPr txBox="1"/>
          <p:nvPr/>
        </p:nvSpPr>
        <p:spPr>
          <a:xfrm>
            <a:off x="819146" y="3563504"/>
            <a:ext cx="7398300" cy="120060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rgbClr val="401112"/>
              </a:buClr>
              <a:buSzPts val="2400"/>
              <a:buFont typeface="Courier New"/>
              <a:buChar char="o"/>
            </a:pPr>
            <a:r>
              <a:rPr i="1" lang="es-AR" sz="2400">
                <a:solidFill>
                  <a:srgbClr val="401112"/>
                </a:solidFill>
                <a:latin typeface="Twentieth Century"/>
                <a:ea typeface="Twentieth Century"/>
                <a:cs typeface="Twentieth Century"/>
                <a:sym typeface="Twentieth Century"/>
              </a:rPr>
              <a:t>Inicialmente no hay X’s en la tabla.</a:t>
            </a:r>
            <a:endParaRPr/>
          </a:p>
          <a:p>
            <a:pPr indent="-342900" lvl="0" marL="342900" marR="0" rtl="0" algn="l">
              <a:spcBef>
                <a:spcPts val="0"/>
              </a:spcBef>
              <a:spcAft>
                <a:spcPts val="0"/>
              </a:spcAft>
              <a:buClr>
                <a:srgbClr val="713A0E"/>
              </a:buClr>
              <a:buSzPts val="2400"/>
              <a:buFont typeface="Courier New"/>
              <a:buChar char="o"/>
            </a:pPr>
            <a:r>
              <a:rPr i="1" lang="es-AR" sz="2400">
                <a:solidFill>
                  <a:srgbClr val="713A0E"/>
                </a:solidFill>
                <a:latin typeface="Twentieth Century"/>
                <a:ea typeface="Twentieth Century"/>
                <a:cs typeface="Twentieth Century"/>
                <a:sym typeface="Twentieth Century"/>
              </a:rPr>
              <a:t>Dado que C es el único estado final, entonces, ¿qué debemos hacer para empezar?</a:t>
            </a:r>
            <a:endParaRPr/>
          </a:p>
        </p:txBody>
      </p:sp>
      <p:pic>
        <p:nvPicPr>
          <p:cNvPr id="204" name="Google Shape;204;p9"/>
          <p:cNvPicPr preferRelativeResize="0"/>
          <p:nvPr/>
        </p:nvPicPr>
        <p:blipFill rotWithShape="1">
          <a:blip r:embed="rId3">
            <a:alphaModFix/>
          </a:blip>
          <a:srcRect b="0" l="0" r="0" t="0"/>
          <a:stretch/>
        </p:blipFill>
        <p:spPr>
          <a:xfrm>
            <a:off x="3275024" y="5131025"/>
            <a:ext cx="1088500" cy="1292575"/>
          </a:xfrm>
          <a:prstGeom prst="rect">
            <a:avLst/>
          </a:prstGeom>
          <a:noFill/>
          <a:ln>
            <a:noFill/>
          </a:ln>
        </p:spPr>
      </p:pic>
      <p:pic>
        <p:nvPicPr>
          <p:cNvPr id="205" name="Google Shape;205;p9"/>
          <p:cNvPicPr preferRelativeResize="0"/>
          <p:nvPr/>
        </p:nvPicPr>
        <p:blipFill rotWithShape="1">
          <a:blip r:embed="rId4">
            <a:alphaModFix/>
          </a:blip>
          <a:srcRect b="0" l="0" r="0" t="0"/>
          <a:stretch/>
        </p:blipFill>
        <p:spPr>
          <a:xfrm>
            <a:off x="730250" y="1533841"/>
            <a:ext cx="7683500" cy="1905000"/>
          </a:xfrm>
          <a:prstGeom prst="rect">
            <a:avLst/>
          </a:prstGeom>
          <a:noFill/>
          <a:ln>
            <a:noFill/>
          </a:ln>
        </p:spPr>
      </p:pic>
      <p:sp>
        <p:nvSpPr>
          <p:cNvPr id="206" name="Google Shape;206;p9"/>
          <p:cNvSpPr txBox="1"/>
          <p:nvPr/>
        </p:nvSpPr>
        <p:spPr>
          <a:xfrm>
            <a:off x="6170579" y="5014214"/>
            <a:ext cx="201467" cy="233614"/>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pic>
        <p:nvPicPr>
          <p:cNvPr id="207" name="Google Shape;207;p9"/>
          <p:cNvPicPr preferRelativeResize="0"/>
          <p:nvPr/>
        </p:nvPicPr>
        <p:blipFill rotWithShape="1">
          <a:blip r:embed="rId5">
            <a:alphaModFix/>
          </a:blip>
          <a:srcRect b="0" l="0" r="0" t="0"/>
          <a:stretch/>
        </p:blipFill>
        <p:spPr>
          <a:xfrm>
            <a:off x="5936825" y="4518600"/>
            <a:ext cx="2811200" cy="1810150"/>
          </a:xfrm>
          <a:prstGeom prst="rect">
            <a:avLst/>
          </a:prstGeom>
          <a:noFill/>
          <a:ln>
            <a:noFill/>
          </a:ln>
        </p:spPr>
      </p:pic>
      <p:sp>
        <p:nvSpPr>
          <p:cNvPr id="208" name="Google Shape;208;p9"/>
          <p:cNvSpPr/>
          <p:nvPr/>
        </p:nvSpPr>
        <p:spPr>
          <a:xfrm>
            <a:off x="8009425" y="4764100"/>
            <a:ext cx="738600" cy="4836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9" name="Google Shape;209;p9"/>
          <p:cNvSpPr/>
          <p:nvPr/>
        </p:nvSpPr>
        <p:spPr>
          <a:xfrm>
            <a:off x="733675" y="1390125"/>
            <a:ext cx="7735800" cy="1674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0" name="Google Shape;210;p9"/>
          <p:cNvSpPr/>
          <p:nvPr/>
        </p:nvSpPr>
        <p:spPr>
          <a:xfrm>
            <a:off x="5869450" y="4698150"/>
            <a:ext cx="231600" cy="2187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1" name="Google Shape;211;p9"/>
          <p:cNvSpPr/>
          <p:nvPr/>
        </p:nvSpPr>
        <p:spPr>
          <a:xfrm>
            <a:off x="7838825" y="5251625"/>
            <a:ext cx="334650" cy="414775"/>
          </a:xfrm>
          <a:custGeom>
            <a:rect b="b" l="l" r="r" t="t"/>
            <a:pathLst>
              <a:path extrusionOk="0" h="16591" w="13386">
                <a:moveTo>
                  <a:pt x="13386" y="0"/>
                </a:moveTo>
                <a:cubicBezTo>
                  <a:pt x="10223" y="1266"/>
                  <a:pt x="7361" y="4383"/>
                  <a:pt x="6693" y="7723"/>
                </a:cubicBezTo>
                <a:cubicBezTo>
                  <a:pt x="6422" y="9080"/>
                  <a:pt x="8186" y="10864"/>
                  <a:pt x="7208" y="11842"/>
                </a:cubicBezTo>
                <a:cubicBezTo>
                  <a:pt x="5788" y="13262"/>
                  <a:pt x="2964" y="12481"/>
                  <a:pt x="1544" y="13901"/>
                </a:cubicBezTo>
                <a:cubicBezTo>
                  <a:pt x="937" y="14508"/>
                  <a:pt x="3089" y="15103"/>
                  <a:pt x="3089" y="15961"/>
                </a:cubicBezTo>
                <a:cubicBezTo>
                  <a:pt x="3089" y="16991"/>
                  <a:pt x="921" y="16422"/>
                  <a:pt x="0" y="15961"/>
                </a:cubicBezTo>
              </a:path>
            </a:pathLst>
          </a:custGeom>
          <a:noFill/>
          <a:ln cap="flat" cmpd="sng" w="114300">
            <a:solidFill>
              <a:schemeClr val="dk1"/>
            </a:solidFill>
            <a:prstDash val="solid"/>
            <a:round/>
            <a:headEnd len="med" w="med" type="none"/>
            <a:tailEnd len="med" w="med" type="none"/>
          </a:ln>
        </p:spPr>
      </p:sp>
      <p:sp>
        <p:nvSpPr>
          <p:cNvPr id="212" name="Google Shape;212;p9"/>
          <p:cNvSpPr/>
          <p:nvPr/>
        </p:nvSpPr>
        <p:spPr>
          <a:xfrm>
            <a:off x="7865909" y="4844459"/>
            <a:ext cx="197975" cy="214575"/>
          </a:xfrm>
          <a:custGeom>
            <a:rect b="b" l="l" r="r" t="t"/>
            <a:pathLst>
              <a:path extrusionOk="0" h="8583" w="7919">
                <a:moveTo>
                  <a:pt x="2006" y="1356"/>
                </a:moveTo>
                <a:cubicBezTo>
                  <a:pt x="2715" y="4191"/>
                  <a:pt x="5604" y="10116"/>
                  <a:pt x="7669" y="8049"/>
                </a:cubicBezTo>
                <a:cubicBezTo>
                  <a:pt x="8169" y="7549"/>
                  <a:pt x="7655" y="6490"/>
                  <a:pt x="7155" y="5990"/>
                </a:cubicBezTo>
                <a:cubicBezTo>
                  <a:pt x="5848" y="4683"/>
                  <a:pt x="3544" y="2905"/>
                  <a:pt x="2006" y="3930"/>
                </a:cubicBezTo>
                <a:cubicBezTo>
                  <a:pt x="1367" y="4356"/>
                  <a:pt x="1744" y="5990"/>
                  <a:pt x="976" y="5990"/>
                </a:cubicBezTo>
                <a:cubicBezTo>
                  <a:pt x="-578" y="5990"/>
                  <a:pt x="838" y="2864"/>
                  <a:pt x="461" y="1356"/>
                </a:cubicBezTo>
                <a:cubicBezTo>
                  <a:pt x="336" y="856"/>
                  <a:pt x="0" y="556"/>
                  <a:pt x="461" y="326"/>
                </a:cubicBezTo>
                <a:cubicBezTo>
                  <a:pt x="3066" y="-977"/>
                  <a:pt x="7944" y="3899"/>
                  <a:pt x="6640" y="6504"/>
                </a:cubicBezTo>
              </a:path>
            </a:pathLst>
          </a:custGeom>
          <a:noFill/>
          <a:ln cap="flat" cmpd="sng" w="28575">
            <a:solidFill>
              <a:schemeClr val="dk1"/>
            </a:solidFill>
            <a:prstDash val="solid"/>
            <a:round/>
            <a:headEnd len="med" w="med" type="none"/>
            <a:tailEnd len="med" w="med" type="none"/>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2019-03-20T00:08:22Z</dcterms:created>
  <dc:creator>Karina Figueroa</dc:creator>
</cp:coreProperties>
</file>