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Caveat"/>
      <p:regular r:id="rId24"/>
      <p:bold r:id="rId25"/>
    </p:embeddedFont>
    <p:embeddedFont>
      <p:font typeface="Nunito"/>
      <p:regular r:id="rId26"/>
      <p:bold r:id="rId27"/>
      <p:italic r:id="rId28"/>
      <p:boldItalic r:id="rId29"/>
    </p:embeddedFont>
    <p:embeddedFont>
      <p:font typeface="Caveat SemiBold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DB15D23-C53A-4B2A-87F2-B9E94D88070A}">
  <a:tblStyle styleId="{FDB15D23-C53A-4B2A-87F2-B9E94D8807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Caveat-regular.fntdata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-regular.fntdata"/><Relationship Id="rId25" Type="http://schemas.openxmlformats.org/officeDocument/2006/relationships/font" Target="fonts/Caveat-bold.fntdata"/><Relationship Id="rId28" Type="http://schemas.openxmlformats.org/officeDocument/2006/relationships/font" Target="fonts/Nunito-italic.fntdata"/><Relationship Id="rId27" Type="http://schemas.openxmlformats.org/officeDocument/2006/relationships/font" Target="fonts/Nuni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aveatSemiBold-bold.fntdata"/><Relationship Id="rId30" Type="http://schemas.openxmlformats.org/officeDocument/2006/relationships/font" Target="fonts/CaveatSemiBold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Comenzamos retomando ideas previas de lo visto en la asignatura ACL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c0f12b7d9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c0f12b7d9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c0f12b7d9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c0f12b7d9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c0f12b7d94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c0f12b7d94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c0f12b7d9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c0f12b7d9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c0f12b7d9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c0f12b7d9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c0f12b7d94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c0f12b7d94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c0f12b7d94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c0f12b7d94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c0f12b7d94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c0f12b7d94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bd34cfeb56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bd34cfeb56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c0f12b7d94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c0f12b7d9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c0f12b7d94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c0f12b7d9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bd34cfeb56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bd34cfeb56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c0f12b7d9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c0f12b7d9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c0f12b7d9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c0f12b7d9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c0f12b7d9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c0f12b7d9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c0f12b7d9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c0f12b7d9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17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youtu.be/0vkrAWiPssA?si=Y6hmuSsDzgnV--5r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jpg"/><Relationship Id="rId4" Type="http://schemas.openxmlformats.org/officeDocument/2006/relationships/image" Target="../media/image16.jpg"/><Relationship Id="rId5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AUTÓMATAS Y LENGUAJES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CLASE INTRODUCTORIA - AÑO 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LIC. EN CS. DE LA COMPUTACIÓN - 4to. AÑO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Operación de concatenación </a:t>
            </a:r>
            <a:r>
              <a:rPr lang="es"/>
              <a:t>(Repaso)</a:t>
            </a:r>
            <a:endParaRPr/>
          </a:p>
        </p:txBody>
      </p:sp>
      <p:pic>
        <p:nvPicPr>
          <p:cNvPr id="188" name="Google Shape;18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5450" y="1945600"/>
            <a:ext cx="5906751" cy="2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2"/>
          <p:cNvSpPr/>
          <p:nvPr/>
        </p:nvSpPr>
        <p:spPr>
          <a:xfrm>
            <a:off x="2144025" y="1731600"/>
            <a:ext cx="3329964" cy="327672"/>
          </a:xfrm>
          <a:prstGeom prst="irregularSeal1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Lenguaje Universal </a:t>
            </a:r>
            <a:r>
              <a:rPr lang="es"/>
              <a:t>(Repaso)</a:t>
            </a:r>
            <a:endParaRPr/>
          </a:p>
        </p:txBody>
      </p:sp>
      <p:pic>
        <p:nvPicPr>
          <p:cNvPr id="195" name="Google Shape;19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950" y="1685875"/>
            <a:ext cx="4210750" cy="76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8400" y="2785025"/>
            <a:ext cx="5121351" cy="106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8175" y="4081000"/>
            <a:ext cx="488632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8175" y="4081000"/>
            <a:ext cx="869350" cy="19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Lenguajes </a:t>
            </a:r>
            <a:r>
              <a:rPr lang="es"/>
              <a:t>(Repaso)</a:t>
            </a:r>
            <a:endParaRPr/>
          </a:p>
        </p:txBody>
      </p:sp>
      <p:pic>
        <p:nvPicPr>
          <p:cNvPr id="204" name="Google Shape;20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1675" y="1868775"/>
            <a:ext cx="5884200" cy="59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88925" y="2680350"/>
            <a:ext cx="3325600" cy="143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Descripción formal de Lenguajes </a:t>
            </a:r>
            <a:r>
              <a:rPr lang="es"/>
              <a:t>(Repaso)</a:t>
            </a:r>
            <a:endParaRPr/>
          </a:p>
        </p:txBody>
      </p:sp>
      <p:pic>
        <p:nvPicPr>
          <p:cNvPr id="211" name="Google Shape;21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3075" y="1684125"/>
            <a:ext cx="4225245" cy="82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8650" y="2571750"/>
            <a:ext cx="3552825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63023" y="3594725"/>
            <a:ext cx="3605350" cy="12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Objetivo central</a:t>
            </a:r>
            <a:endParaRPr/>
          </a:p>
        </p:txBody>
      </p:sp>
      <p:pic>
        <p:nvPicPr>
          <p:cNvPr id="219" name="Google Shape;21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2250" y="1647800"/>
            <a:ext cx="3254350" cy="30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Jerarquía de Chomsky (eje de trabajo)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5" name="Google Shape;2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6038" y="2106400"/>
            <a:ext cx="4996674" cy="203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4150" y="845600"/>
            <a:ext cx="825000" cy="110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Dispositivos descriptores</a:t>
            </a:r>
            <a:endParaRPr/>
          </a:p>
        </p:txBody>
      </p:sp>
      <p:sp>
        <p:nvSpPr>
          <p:cNvPr id="232" name="Google Shape;232;p2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85200C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s" sz="4900">
                <a:solidFill>
                  <a:srgbClr val="85200C"/>
                </a:solidFill>
              </a:rPr>
              <a:t>Gramática:</a:t>
            </a:r>
            <a:r>
              <a:rPr lang="es" sz="4900"/>
              <a:t> </a:t>
            </a:r>
            <a:r>
              <a:rPr lang="es" sz="4900">
                <a:latin typeface="Caveat"/>
                <a:ea typeface="Caveat"/>
                <a:cs typeface="Caveat"/>
                <a:sym typeface="Caveat"/>
              </a:rPr>
              <a:t>U</a:t>
            </a:r>
            <a:r>
              <a:rPr lang="es" sz="490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na gramática es un modelo matemático, que a partir de reglas sintácticas o producciones, nos permite generar cadenas miembros de un lenguaje.</a:t>
            </a:r>
            <a:endParaRPr sz="490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65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s" sz="5050">
                <a:solidFill>
                  <a:srgbClr val="5B0F00"/>
                </a:solidFill>
              </a:rPr>
              <a:t>Autómata: </a:t>
            </a:r>
            <a:r>
              <a:rPr lang="es" sz="5050">
                <a:latin typeface="Caveat"/>
                <a:ea typeface="Caveat"/>
                <a:cs typeface="Caveat"/>
                <a:sym typeface="Caveat"/>
              </a:rPr>
              <a:t>U</a:t>
            </a:r>
            <a:r>
              <a:rPr lang="es" sz="505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n autómata es un modelo matemático,</a:t>
            </a:r>
            <a:r>
              <a:rPr lang="es" sz="5050"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es" sz="505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que representa la idea de computación o manipulación de cadenas vía la aplicación de acciones preestablecidas. Tiene como objetivo, en general, determinar la pertenencia de una cadena a un lenguaje específico.</a:t>
            </a:r>
            <a:endParaRPr sz="505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Lenguajes - Dispositivos avanzados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38" name="Google Shape;238;p29"/>
          <p:cNvGraphicFramePr/>
          <p:nvPr/>
        </p:nvGraphicFramePr>
        <p:xfrm>
          <a:off x="967740" y="1779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{FDB15D23-C53A-4B2A-87F2-B9E94D88070A}</a:tableStyleId>
              </a:tblPr>
              <a:tblGrid>
                <a:gridCol w="2984525"/>
                <a:gridCol w="2291050"/>
                <a:gridCol w="1963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">
                          <a:solidFill>
                            <a:srgbClr val="980000"/>
                          </a:solidFill>
                        </a:rPr>
                        <a:t>Lenguaje</a:t>
                      </a:r>
                      <a:endParaRPr b="1" i="1">
                        <a:solidFill>
                          <a:srgbClr val="980000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">
                          <a:solidFill>
                            <a:srgbClr val="800000"/>
                          </a:solidFill>
                        </a:rPr>
                        <a:t>Gramática</a:t>
                      </a:r>
                      <a:endParaRPr b="1" i="1">
                        <a:solidFill>
                          <a:srgbClr val="800000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">
                          <a:solidFill>
                            <a:srgbClr val="800000"/>
                          </a:solidFill>
                        </a:rPr>
                        <a:t>Autómata</a:t>
                      </a:r>
                      <a:endParaRPr b="1" i="1">
                        <a:solidFill>
                          <a:srgbClr val="800000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Tipo 3 o Regular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Regular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Finito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Tipo 2 o Libre del Contexto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Libre del Contexto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Autómata Push-Down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Tipo 1 o Dependiente del Contexto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Dependiente del Contexto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Linealmente Acotado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Tipo 0 o Irrestricto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Irrestricta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Máquina de Turing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Mirada Global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953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Horarios - Bibliografía - Classroom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Plan de trabajo - Aspectos generales de la asignatura -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¿Qué creen que estudiaremos en la asignatura?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¿Qué recuerdan de Análisis Comparativo de Lenguajes?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¿Qué conocen sobre la historia de las Ciencias de la Computación?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¿Qué les gustaría estudiar?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s" sz="1600"/>
              <a:t>¿Qué metodologías de evaluación conocen?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Ciencias de la Computación</a:t>
            </a:r>
            <a:endParaRPr/>
          </a:p>
        </p:txBody>
      </p:sp>
      <p:sp>
        <p:nvSpPr>
          <p:cNvPr id="141" name="Google Shape;141;p15"/>
          <p:cNvSpPr/>
          <p:nvPr/>
        </p:nvSpPr>
        <p:spPr>
          <a:xfrm>
            <a:off x="1719400" y="1586550"/>
            <a:ext cx="5936700" cy="2756400"/>
          </a:xfrm>
          <a:prstGeom prst="horizontalScroll">
            <a:avLst>
              <a:gd fmla="val 12500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latin typeface="Caveat SemiBold"/>
                <a:ea typeface="Caveat SemiBold"/>
                <a:cs typeface="Caveat SemiBold"/>
                <a:sym typeface="Caveat SemiBold"/>
              </a:rPr>
              <a:t>Según la ACM es el estudio sistemático de procesos algorítmicos, que describen y transforman información: su teoría, análisis, diseño, eficiencia, instrumentación y aplicación. </a:t>
            </a:r>
            <a:endParaRPr sz="2000">
              <a:latin typeface="Caveat SemiBold"/>
              <a:ea typeface="Caveat SemiBold"/>
              <a:cs typeface="Caveat SemiBold"/>
              <a:sym typeface="Caveat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Un poco de historia</a:t>
            </a:r>
            <a:endParaRPr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u="sng">
                <a:solidFill>
                  <a:srgbClr val="1155CC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https://youtu.be/0vkrAWiPssA?si=Y6hmuSsDzgnV--5r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Objetivos de la asignatura</a:t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s"/>
              <a:t>Recorrido por los conocimientos previos.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s"/>
              <a:t>Teoría de Lenguajes Formales y modelos que los describen. </a:t>
            </a:r>
            <a:r>
              <a:rPr lang="es"/>
              <a:t>Jerarquía de Chomsky.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s"/>
              <a:t>Analizar las características de los diferentes lenguajes formales y su aplicación en el contexto de los Lenguajes de Programación.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s"/>
              <a:t>Análisis Lexicográfico.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s"/>
              <a:t>Introducir conceptos teóricos referidos al  Análisis Sintáctico.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Conceptos Básicos (Repaso)</a:t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s" sz="1420"/>
              <a:t>- Símbolo.</a:t>
            </a:r>
            <a:endParaRPr sz="142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es" sz="1420"/>
              <a:t>- Alfabeto. Potencia.</a:t>
            </a:r>
            <a:endParaRPr sz="142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es" sz="1420"/>
              <a:t>- Cadena. Longitud de Cadena.</a:t>
            </a:r>
            <a:endParaRPr sz="142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es" sz="1420"/>
              <a:t>- Lenguajes.</a:t>
            </a:r>
            <a:endParaRPr sz="142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es" sz="1420"/>
              <a:t>- Problemas</a:t>
            </a:r>
            <a:endParaRPr sz="142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440"/>
              <a:buNone/>
            </a:pPr>
            <a:r>
              <a:t/>
            </a:r>
            <a:endParaRPr sz="52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7429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Símbolos </a:t>
            </a:r>
            <a:r>
              <a:rPr lang="es"/>
              <a:t>(Repaso)</a:t>
            </a:r>
            <a:endParaRPr/>
          </a:p>
        </p:txBody>
      </p:sp>
      <p:pic>
        <p:nvPicPr>
          <p:cNvPr id="165" name="Google Shape;16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5325" y="2571750"/>
            <a:ext cx="1339650" cy="1339650"/>
          </a:xfrm>
          <a:prstGeom prst="rect">
            <a:avLst/>
          </a:prstGeom>
          <a:noFill/>
          <a:ln cap="flat" cmpd="sng" w="19050">
            <a:solidFill>
              <a:srgbClr val="783F04"/>
            </a:solidFill>
            <a:prstDash val="dashDot"/>
            <a:round/>
            <a:headEnd len="sm" w="sm" type="none"/>
            <a:tailEnd len="sm" w="sm" type="none"/>
          </a:ln>
        </p:spPr>
      </p:pic>
      <p:pic>
        <p:nvPicPr>
          <p:cNvPr id="166" name="Google Shape;16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1124" y="1893400"/>
            <a:ext cx="1555476" cy="1111051"/>
          </a:xfrm>
          <a:prstGeom prst="rect">
            <a:avLst/>
          </a:prstGeom>
          <a:noFill/>
          <a:ln cap="flat" cmpd="sng" w="19050">
            <a:solidFill>
              <a:srgbClr val="274E13"/>
            </a:solidFill>
            <a:prstDash val="dashDot"/>
            <a:round/>
            <a:headEnd len="sm" w="sm" type="none"/>
            <a:tailEnd len="sm" w="sm" type="none"/>
          </a:ln>
        </p:spPr>
      </p:pic>
      <p:pic>
        <p:nvPicPr>
          <p:cNvPr id="167" name="Google Shape;167;p19"/>
          <p:cNvPicPr preferRelativeResize="0"/>
          <p:nvPr/>
        </p:nvPicPr>
        <p:blipFill rotWithShape="1">
          <a:blip r:embed="rId5">
            <a:alphaModFix/>
          </a:blip>
          <a:srcRect b="7389" l="6277" r="6286" t="8640"/>
          <a:stretch/>
        </p:blipFill>
        <p:spPr>
          <a:xfrm>
            <a:off x="5051425" y="2967838"/>
            <a:ext cx="3078474" cy="1478275"/>
          </a:xfrm>
          <a:prstGeom prst="rect">
            <a:avLst/>
          </a:prstGeom>
          <a:noFill/>
          <a:ln cap="flat" cmpd="sng" w="19050">
            <a:solidFill>
              <a:srgbClr val="990000"/>
            </a:solidFill>
            <a:prstDash val="dash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Alfabetos </a:t>
            </a:r>
            <a:r>
              <a:rPr lang="es"/>
              <a:t>(Repaso)</a:t>
            </a:r>
            <a:endParaRPr/>
          </a:p>
        </p:txBody>
      </p:sp>
      <p:pic>
        <p:nvPicPr>
          <p:cNvPr id="173" name="Google Shape;173;p20"/>
          <p:cNvPicPr preferRelativeResize="0"/>
          <p:nvPr/>
        </p:nvPicPr>
        <p:blipFill rotWithShape="1">
          <a:blip r:embed="rId3">
            <a:alphaModFix/>
          </a:blip>
          <a:srcRect b="36952" l="0" r="5758" t="0"/>
          <a:stretch/>
        </p:blipFill>
        <p:spPr>
          <a:xfrm>
            <a:off x="968775" y="1968150"/>
            <a:ext cx="2261708" cy="1142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74" name="Google Shape;17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6950" y="3110850"/>
            <a:ext cx="3238500" cy="16812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75" name="Google Shape;17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1075" y="1533500"/>
            <a:ext cx="1319400" cy="1142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Cadenas o palabras </a:t>
            </a:r>
            <a:r>
              <a:rPr lang="es"/>
              <a:t>(Repaso)</a:t>
            </a:r>
            <a:endParaRPr/>
          </a:p>
        </p:txBody>
      </p:sp>
      <p:sp>
        <p:nvSpPr>
          <p:cNvPr id="181" name="Google Shape;181;p2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➔"/>
            </a:pPr>
            <a:r>
              <a:rPr lang="es"/>
              <a:t>Secuencia finita de símbolos, formadas a partir de un alfabeto, mediante la concatenación de símbolos.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➔"/>
            </a:pPr>
            <a:r>
              <a:rPr lang="es"/>
              <a:t>Longitud de cadenas: cantidad de símbolos que conforman la cadena.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➔"/>
            </a:pPr>
            <a:r>
              <a:rPr lang="es"/>
              <a:t>Palabra de longitud nula.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6100" y="3505175"/>
            <a:ext cx="661768" cy="5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