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6858000" cx="9144000"/>
  <p:notesSz cx="6858000" cy="9144000"/>
  <p:embeddedFontLst>
    <p:embeddedFont>
      <p:font typeface="Nunito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29">
          <p15:clr>
            <a:srgbClr val="A4A3A4"/>
          </p15:clr>
        </p15:guide>
        <p15:guide id="2" pos="3571">
          <p15:clr>
            <a:srgbClr val="A4A3A4"/>
          </p15:clr>
        </p15:guide>
      </p15:sldGuideLst>
    </p:ext>
    <p:ext uri="GoogleSlidesCustomDataVersion2">
      <go:slidesCustomData xmlns:go="http://customooxmlschemas.google.com/" r:id="rId31" roundtripDataSignature="AMtx7mhHP/zpwA/UCeusoSmAkOr+misF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29" orient="horz"/>
        <p:guide pos="357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Nunito-bold.fntdata"/><Relationship Id="rId27" Type="http://schemas.openxmlformats.org/officeDocument/2006/relationships/font" Target="fonts/Nuni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Nuni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customschemas.google.com/relationships/presentationmetadata" Target="metadata"/><Relationship Id="rId30" Type="http://schemas.openxmlformats.org/officeDocument/2006/relationships/font" Target="fonts/Nuni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A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2ca1dbfe20e_0_254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g2ca1dbfe20e_0_254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g2ca1dbfe20e_0_254"/>
          <p:cNvSpPr/>
          <p:nvPr/>
        </p:nvSpPr>
        <p:spPr>
          <a:xfrm rot="10800000">
            <a:off x="5058905" y="-100"/>
            <a:ext cx="4085100" cy="27369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g2ca1dbfe20e_0_254"/>
          <p:cNvSpPr/>
          <p:nvPr/>
        </p:nvSpPr>
        <p:spPr>
          <a:xfrm>
            <a:off x="20327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" name="Google Shape;18;g2ca1dbfe20e_0_254"/>
          <p:cNvGrpSpPr/>
          <p:nvPr/>
        </p:nvGrpSpPr>
        <p:grpSpPr>
          <a:xfrm>
            <a:off x="255200" y="790"/>
            <a:ext cx="2250363" cy="1392365"/>
            <a:chOff x="255200" y="592"/>
            <a:chExt cx="2250363" cy="1044300"/>
          </a:xfrm>
        </p:grpSpPr>
        <p:sp>
          <p:nvSpPr>
            <p:cNvPr id="19" name="Google Shape;19;g2ca1dbfe20e_0_254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g2ca1dbfe20e_0_254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g2ca1dbfe20e_0_254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g2ca1dbfe20e_0_254"/>
          <p:cNvGrpSpPr/>
          <p:nvPr/>
        </p:nvGrpSpPr>
        <p:grpSpPr>
          <a:xfrm>
            <a:off x="905395" y="790"/>
            <a:ext cx="2250363" cy="1392365"/>
            <a:chOff x="905395" y="592"/>
            <a:chExt cx="2250363" cy="1044300"/>
          </a:xfrm>
        </p:grpSpPr>
        <p:sp>
          <p:nvSpPr>
            <p:cNvPr id="23" name="Google Shape;23;g2ca1dbfe20e_0_254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g2ca1dbfe20e_0_254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g2ca1dbfe20e_0_254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g2ca1dbfe20e_0_254"/>
          <p:cNvGrpSpPr/>
          <p:nvPr/>
        </p:nvGrpSpPr>
        <p:grpSpPr>
          <a:xfrm>
            <a:off x="7057468" y="6784"/>
            <a:ext cx="1851282" cy="1002839"/>
            <a:chOff x="6917201" y="0"/>
            <a:chExt cx="2227777" cy="863400"/>
          </a:xfrm>
        </p:grpSpPr>
        <p:sp>
          <p:nvSpPr>
            <p:cNvPr id="27" name="Google Shape;27;g2ca1dbfe20e_0_25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g2ca1dbfe20e_0_25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g2ca1dbfe20e_0_25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g2ca1dbfe20e_0_254"/>
          <p:cNvGrpSpPr/>
          <p:nvPr/>
        </p:nvGrpSpPr>
        <p:grpSpPr>
          <a:xfrm>
            <a:off x="6553032" y="5623802"/>
            <a:ext cx="2389068" cy="1234317"/>
            <a:chOff x="6917201" y="0"/>
            <a:chExt cx="2227777" cy="863400"/>
          </a:xfrm>
        </p:grpSpPr>
        <p:sp>
          <p:nvSpPr>
            <p:cNvPr id="31" name="Google Shape;31;g2ca1dbfe20e_0_25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g2ca1dbfe20e_0_25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g2ca1dbfe20e_0_25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" name="Google Shape;34;g2ca1dbfe20e_0_254"/>
          <p:cNvGrpSpPr/>
          <p:nvPr/>
        </p:nvGrpSpPr>
        <p:grpSpPr>
          <a:xfrm>
            <a:off x="199149" y="5407536"/>
            <a:ext cx="2795414" cy="1444382"/>
            <a:chOff x="6917201" y="0"/>
            <a:chExt cx="2227777" cy="863400"/>
          </a:xfrm>
        </p:grpSpPr>
        <p:sp>
          <p:nvSpPr>
            <p:cNvPr id="35" name="Google Shape;35;g2ca1dbfe20e_0_25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g2ca1dbfe20e_0_25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g2ca1dbfe20e_0_25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" name="Google Shape;38;g2ca1dbfe20e_0_254"/>
          <p:cNvSpPr txBox="1"/>
          <p:nvPr>
            <p:ph type="ctrTitle"/>
          </p:nvPr>
        </p:nvSpPr>
        <p:spPr>
          <a:xfrm>
            <a:off x="1858703" y="2430444"/>
            <a:ext cx="5361300" cy="193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9" name="Google Shape;39;g2ca1dbfe20e_0_254"/>
          <p:cNvSpPr txBox="1"/>
          <p:nvPr>
            <p:ph idx="1" type="subTitle"/>
          </p:nvPr>
        </p:nvSpPr>
        <p:spPr>
          <a:xfrm>
            <a:off x="1858700" y="4550878"/>
            <a:ext cx="5361300" cy="6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" name="Google Shape;40;g2ca1dbfe20e_0_254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ca1dbfe20e_0_354"/>
          <p:cNvSpPr/>
          <p:nvPr/>
        </p:nvSpPr>
        <p:spPr>
          <a:xfrm flipH="1">
            <a:off x="5569200" y="3778767"/>
            <a:ext cx="3574800" cy="30792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5" name="Google Shape;115;g2ca1dbfe20e_0_354"/>
          <p:cNvGrpSpPr/>
          <p:nvPr/>
        </p:nvGrpSpPr>
        <p:grpSpPr>
          <a:xfrm>
            <a:off x="5959222" y="5492768"/>
            <a:ext cx="2520952" cy="1365553"/>
            <a:chOff x="6917201" y="0"/>
            <a:chExt cx="2227777" cy="863400"/>
          </a:xfrm>
        </p:grpSpPr>
        <p:sp>
          <p:nvSpPr>
            <p:cNvPr id="116" name="Google Shape;116;g2ca1dbfe20e_0_35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g2ca1dbfe20e_0_35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g2ca1dbfe20e_0_35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9" name="Google Shape;119;g2ca1dbfe20e_0_354"/>
          <p:cNvGrpSpPr/>
          <p:nvPr/>
        </p:nvGrpSpPr>
        <p:grpSpPr>
          <a:xfrm>
            <a:off x="199149" y="3"/>
            <a:ext cx="2795414" cy="1444382"/>
            <a:chOff x="6917201" y="0"/>
            <a:chExt cx="2227777" cy="863400"/>
          </a:xfrm>
        </p:grpSpPr>
        <p:sp>
          <p:nvSpPr>
            <p:cNvPr id="120" name="Google Shape;120;g2ca1dbfe20e_0_35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g2ca1dbfe20e_0_35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g2ca1dbfe20e_0_35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3" name="Google Shape;123;g2ca1dbfe20e_0_354"/>
          <p:cNvSpPr txBox="1"/>
          <p:nvPr>
            <p:ph hasCustomPrompt="1" type="title"/>
          </p:nvPr>
        </p:nvSpPr>
        <p:spPr>
          <a:xfrm>
            <a:off x="1385850" y="1845133"/>
            <a:ext cx="6372300" cy="183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4" name="Google Shape;124;g2ca1dbfe20e_0_354"/>
          <p:cNvSpPr txBox="1"/>
          <p:nvPr>
            <p:ph idx="1" type="body"/>
          </p:nvPr>
        </p:nvSpPr>
        <p:spPr>
          <a:xfrm>
            <a:off x="1385850" y="3818467"/>
            <a:ext cx="6372300" cy="85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5" name="Google Shape;125;g2ca1dbfe20e_0_354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ca1dbfe20e_0_367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ca1dbfe20e_0_369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0" name="Google Shape;130;g2ca1dbfe20e_0_369"/>
          <p:cNvSpPr txBox="1"/>
          <p:nvPr>
            <p:ph idx="10" type="dt"/>
          </p:nvPr>
        </p:nvSpPr>
        <p:spPr>
          <a:xfrm>
            <a:off x="6096000" y="6248400"/>
            <a:ext cx="2667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g2ca1dbfe20e_0_369"/>
          <p:cNvSpPr txBox="1"/>
          <p:nvPr>
            <p:ph idx="11" type="ftr"/>
          </p:nvPr>
        </p:nvSpPr>
        <p:spPr>
          <a:xfrm>
            <a:off x="609600" y="6248206"/>
            <a:ext cx="542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g2ca1dbfe20e_0_369"/>
          <p:cNvSpPr txBox="1"/>
          <p:nvPr>
            <p:ph idx="12" type="sldNum"/>
          </p:nvPr>
        </p:nvSpPr>
        <p:spPr>
          <a:xfrm>
            <a:off x="0" y="1272222"/>
            <a:ext cx="533400" cy="24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85000" lnSpcReduction="20000"/>
          </a:bodyPr>
          <a:lstStyle>
            <a:lvl1pPr indent="0" lvl="0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  <p:sp>
        <p:nvSpPr>
          <p:cNvPr id="133" name="Google Shape;133;g2ca1dbfe20e_0_369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7180" lvl="0" marL="457200" rtl="0" algn="l">
              <a:spcBef>
                <a:spcPts val="700"/>
              </a:spcBef>
              <a:spcAft>
                <a:spcPts val="0"/>
              </a:spcAft>
              <a:buSzPts val="1080"/>
              <a:buChar char="●"/>
              <a:defRPr/>
            </a:lvl1pPr>
            <a:lvl2pPr indent="-308610" lvl="1" marL="914400" rtl="0" algn="l">
              <a:spcBef>
                <a:spcPts val="1200"/>
              </a:spcBef>
              <a:spcAft>
                <a:spcPts val="0"/>
              </a:spcAft>
              <a:buSzPts val="1260"/>
              <a:buChar char="○"/>
              <a:defRPr/>
            </a:lvl2pPr>
            <a:lvl3pPr indent="-314325" lvl="2" marL="1371600" rtl="0" algn="l">
              <a:spcBef>
                <a:spcPts val="12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rtl="0" algn="l">
              <a:spcBef>
                <a:spcPts val="1200"/>
              </a:spcBef>
              <a:spcAft>
                <a:spcPts val="0"/>
              </a:spcAft>
              <a:buSzPts val="1350"/>
              <a:buChar char="●"/>
              <a:defRPr/>
            </a:lvl4pPr>
            <a:lvl5pPr indent="-302895" lvl="4" marL="2286000" rtl="0" algn="l">
              <a:spcBef>
                <a:spcPts val="1200"/>
              </a:spcBef>
              <a:spcAft>
                <a:spcPts val="0"/>
              </a:spcAft>
              <a:buSzPts val="1170"/>
              <a:buChar char="○"/>
              <a:defRPr/>
            </a:lvl5pPr>
            <a:lvl6pPr indent="-342900" lvl="5" marL="2743200" rtl="0" algn="l"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spcBef>
                <a:spcPts val="1200"/>
              </a:spcBef>
              <a:spcAft>
                <a:spcPts val="1200"/>
              </a:spcAft>
              <a:buSzPts val="18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2ca1dbfe20e_0_282"/>
          <p:cNvSpPr/>
          <p:nvPr/>
        </p:nvSpPr>
        <p:spPr>
          <a:xfrm flipH="1">
            <a:off x="4757100" y="3079200"/>
            <a:ext cx="4386900" cy="37788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3" name="Google Shape;43;g2ca1dbfe20e_0_282"/>
          <p:cNvGrpSpPr/>
          <p:nvPr/>
        </p:nvGrpSpPr>
        <p:grpSpPr>
          <a:xfrm>
            <a:off x="5594191" y="5281486"/>
            <a:ext cx="2910145" cy="1576482"/>
            <a:chOff x="6917201" y="0"/>
            <a:chExt cx="2227777" cy="863400"/>
          </a:xfrm>
        </p:grpSpPr>
        <p:sp>
          <p:nvSpPr>
            <p:cNvPr id="44" name="Google Shape;44;g2ca1dbfe20e_0_28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g2ca1dbfe20e_0_28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g2ca1dbfe20e_0_28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" name="Google Shape;47;g2ca1dbfe20e_0_282"/>
          <p:cNvGrpSpPr/>
          <p:nvPr/>
        </p:nvGrpSpPr>
        <p:grpSpPr>
          <a:xfrm>
            <a:off x="199149" y="3"/>
            <a:ext cx="2795414" cy="1444382"/>
            <a:chOff x="6917201" y="0"/>
            <a:chExt cx="2227777" cy="863400"/>
          </a:xfrm>
        </p:grpSpPr>
        <p:sp>
          <p:nvSpPr>
            <p:cNvPr id="48" name="Google Shape;48;g2ca1dbfe20e_0_28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g2ca1dbfe20e_0_28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g2ca1dbfe20e_0_28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1" name="Google Shape;51;g2ca1dbfe20e_0_282"/>
          <p:cNvSpPr txBox="1"/>
          <p:nvPr>
            <p:ph type="title"/>
          </p:nvPr>
        </p:nvSpPr>
        <p:spPr>
          <a:xfrm>
            <a:off x="1888684" y="2328133"/>
            <a:ext cx="5377500" cy="219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2" name="Google Shape;52;g2ca1dbfe20e_0_282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2ca1dbfe20e_0_294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g2ca1dbfe20e_0_294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g2ca1dbfe20e_0_294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g2ca1dbfe20e_0_294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8" name="Google Shape;58;g2ca1dbfe20e_0_294"/>
          <p:cNvSpPr txBox="1"/>
          <p:nvPr>
            <p:ph idx="1" type="body"/>
          </p:nvPr>
        </p:nvSpPr>
        <p:spPr>
          <a:xfrm>
            <a:off x="819150" y="2654300"/>
            <a:ext cx="75057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9" name="Google Shape;59;g2ca1dbfe20e_0_294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ca1dbfe20e_0_301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g2ca1dbfe20e_0_301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g2ca1dbfe20e_0_301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g2ca1dbfe20e_0_301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5" name="Google Shape;65;g2ca1dbfe20e_0_301"/>
          <p:cNvSpPr txBox="1"/>
          <p:nvPr>
            <p:ph idx="1" type="body"/>
          </p:nvPr>
        </p:nvSpPr>
        <p:spPr>
          <a:xfrm>
            <a:off x="819150" y="2654300"/>
            <a:ext cx="36861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6" name="Google Shape;66;g2ca1dbfe20e_0_301"/>
          <p:cNvSpPr txBox="1"/>
          <p:nvPr>
            <p:ph idx="2" type="body"/>
          </p:nvPr>
        </p:nvSpPr>
        <p:spPr>
          <a:xfrm>
            <a:off x="4638675" y="2654300"/>
            <a:ext cx="36861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7" name="Google Shape;67;g2ca1dbfe20e_0_301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ca1dbfe20e_0_309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g2ca1dbfe20e_0_309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2ca1dbfe20e_0_309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g2ca1dbfe20e_0_309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3" name="Google Shape;73;g2ca1dbfe20e_0_309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ca1dbfe20e_0_315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g2ca1dbfe20e_0_315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g2ca1dbfe20e_0_315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2ca1dbfe20e_0_315"/>
          <p:cNvSpPr txBox="1"/>
          <p:nvPr>
            <p:ph type="title"/>
          </p:nvPr>
        </p:nvSpPr>
        <p:spPr>
          <a:xfrm>
            <a:off x="819150" y="1127467"/>
            <a:ext cx="3709200" cy="184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9" name="Google Shape;79;g2ca1dbfe20e_0_315"/>
          <p:cNvSpPr txBox="1"/>
          <p:nvPr>
            <p:ph idx="1" type="body"/>
          </p:nvPr>
        </p:nvSpPr>
        <p:spPr>
          <a:xfrm>
            <a:off x="830700" y="3092067"/>
            <a:ext cx="3709200" cy="282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0" name="Google Shape;80;g2ca1dbfe20e_0_315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ca1dbfe20e_0_322"/>
          <p:cNvSpPr/>
          <p:nvPr/>
        </p:nvSpPr>
        <p:spPr>
          <a:xfrm>
            <a:off x="0" y="3764192"/>
            <a:ext cx="7369200" cy="30891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g2ca1dbfe20e_0_322"/>
          <p:cNvSpPr/>
          <p:nvPr/>
        </p:nvSpPr>
        <p:spPr>
          <a:xfrm flipH="1">
            <a:off x="3583210" y="2072150"/>
            <a:ext cx="5560500" cy="47859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4" name="Google Shape;84;g2ca1dbfe20e_0_322"/>
          <p:cNvGrpSpPr/>
          <p:nvPr/>
        </p:nvGrpSpPr>
        <p:grpSpPr>
          <a:xfrm>
            <a:off x="255991" y="-11"/>
            <a:ext cx="2251347" cy="1391229"/>
            <a:chOff x="3961956" y="4383950"/>
            <a:chExt cx="1160548" cy="548700"/>
          </a:xfrm>
        </p:grpSpPr>
        <p:sp>
          <p:nvSpPr>
            <p:cNvPr id="85" name="Google Shape;85;g2ca1dbfe20e_0_322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g2ca1dbfe20e_0_322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g2ca1dbfe20e_0_322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g2ca1dbfe20e_0_322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9" name="Google Shape;89;g2ca1dbfe20e_0_322"/>
          <p:cNvGrpSpPr/>
          <p:nvPr/>
        </p:nvGrpSpPr>
        <p:grpSpPr>
          <a:xfrm>
            <a:off x="34934" y="6029501"/>
            <a:ext cx="1593306" cy="822734"/>
            <a:chOff x="6917201" y="0"/>
            <a:chExt cx="2227777" cy="863400"/>
          </a:xfrm>
        </p:grpSpPr>
        <p:sp>
          <p:nvSpPr>
            <p:cNvPr id="90" name="Google Shape;90;g2ca1dbfe20e_0_32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g2ca1dbfe20e_0_32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g2ca1dbfe20e_0_32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3" name="Google Shape;93;g2ca1dbfe20e_0_322"/>
          <p:cNvGrpSpPr/>
          <p:nvPr/>
        </p:nvGrpSpPr>
        <p:grpSpPr>
          <a:xfrm>
            <a:off x="5886353" y="1657"/>
            <a:ext cx="3257455" cy="1681990"/>
            <a:chOff x="6917201" y="0"/>
            <a:chExt cx="2227777" cy="863400"/>
          </a:xfrm>
        </p:grpSpPr>
        <p:sp>
          <p:nvSpPr>
            <p:cNvPr id="94" name="Google Shape;94;g2ca1dbfe20e_0_32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g2ca1dbfe20e_0_32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g2ca1dbfe20e_0_32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" name="Google Shape;97;g2ca1dbfe20e_0_322"/>
          <p:cNvSpPr txBox="1"/>
          <p:nvPr>
            <p:ph type="title"/>
          </p:nvPr>
        </p:nvSpPr>
        <p:spPr>
          <a:xfrm>
            <a:off x="1393929" y="1734861"/>
            <a:ext cx="6366900" cy="338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8" name="Google Shape;98;g2ca1dbfe20e_0_322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ca1dbfe20e_0_340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g2ca1dbfe20e_0_340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2ca1dbfe20e_0_340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2ca1dbfe20e_0_340"/>
          <p:cNvSpPr txBox="1"/>
          <p:nvPr>
            <p:ph type="title"/>
          </p:nvPr>
        </p:nvSpPr>
        <p:spPr>
          <a:xfrm>
            <a:off x="819150" y="1127467"/>
            <a:ext cx="6424200" cy="9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4" name="Google Shape;104;g2ca1dbfe20e_0_340"/>
          <p:cNvSpPr txBox="1"/>
          <p:nvPr>
            <p:ph idx="1" type="subTitle"/>
          </p:nvPr>
        </p:nvSpPr>
        <p:spPr>
          <a:xfrm>
            <a:off x="819150" y="2067600"/>
            <a:ext cx="58599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5" name="Google Shape;105;g2ca1dbfe20e_0_340"/>
          <p:cNvSpPr txBox="1"/>
          <p:nvPr>
            <p:ph idx="2" type="body"/>
          </p:nvPr>
        </p:nvSpPr>
        <p:spPr>
          <a:xfrm>
            <a:off x="819150" y="3289400"/>
            <a:ext cx="5859900" cy="279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6" name="Google Shape;106;g2ca1dbfe20e_0_340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ca1dbfe20e_0_348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g2ca1dbfe20e_0_348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2ca1dbfe20e_0_348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2ca1dbfe20e_0_348"/>
          <p:cNvSpPr txBox="1"/>
          <p:nvPr>
            <p:ph idx="1" type="body"/>
          </p:nvPr>
        </p:nvSpPr>
        <p:spPr>
          <a:xfrm>
            <a:off x="328025" y="5551333"/>
            <a:ext cx="7415100" cy="806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12" name="Google Shape;112;g2ca1dbfe20e_0_348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2ca1dbfe20e_0_25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11" name="Google Shape;11;g2ca1dbfe20e_0_250"/>
          <p:cNvSpPr txBox="1"/>
          <p:nvPr>
            <p:ph idx="1" type="body"/>
          </p:nvPr>
        </p:nvSpPr>
        <p:spPr>
          <a:xfrm>
            <a:off x="311700" y="1536633"/>
            <a:ext cx="8520600" cy="45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g2ca1dbfe20e_0_250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8.png"/><Relationship Id="rId4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5" Type="http://schemas.openxmlformats.org/officeDocument/2006/relationships/image" Target="../media/image2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png"/><Relationship Id="rId4" Type="http://schemas.openxmlformats.org/officeDocument/2006/relationships/image" Target="../media/image1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14.png"/><Relationship Id="rId5" Type="http://schemas.openxmlformats.org/officeDocument/2006/relationships/image" Target="../media/image22.png"/><Relationship Id="rId6" Type="http://schemas.openxmlformats.org/officeDocument/2006/relationships/image" Target="../media/image1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png"/><Relationship Id="rId4" Type="http://schemas.openxmlformats.org/officeDocument/2006/relationships/image" Target="../media/image6.png"/><Relationship Id="rId5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"/>
          <p:cNvSpPr/>
          <p:nvPr/>
        </p:nvSpPr>
        <p:spPr>
          <a:xfrm>
            <a:off x="5715000" y="4064702"/>
            <a:ext cx="3240741" cy="1138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AR" sz="2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Autómatas y Lenguajes</a:t>
            </a:r>
            <a:endParaRPr b="0" i="0" sz="20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0" i="0" lang="es-AR" sz="2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Año 2023</a:t>
            </a:r>
            <a:endParaRPr/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9" name="Google Shape;139;p1"/>
          <p:cNvSpPr txBox="1"/>
          <p:nvPr/>
        </p:nvSpPr>
        <p:spPr>
          <a:xfrm>
            <a:off x="1858150" y="1573675"/>
            <a:ext cx="55578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8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AUTÓMATAS Y LENGUAJES</a:t>
            </a:r>
            <a:endParaRPr sz="38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40" name="Google Shape;140;p1"/>
          <p:cNvSpPr txBox="1"/>
          <p:nvPr/>
        </p:nvSpPr>
        <p:spPr>
          <a:xfrm>
            <a:off x="411250" y="4487224"/>
            <a:ext cx="8451600" cy="1233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760">
                <a:solidFill>
                  <a:srgbClr val="AF7B51"/>
                </a:solidFill>
                <a:latin typeface="Calibri"/>
                <a:ea typeface="Calibri"/>
                <a:cs typeface="Calibri"/>
                <a:sym typeface="Calibri"/>
              </a:rPr>
              <a:t>LENGUAJES REGULARES- Lema de Pumping  - AÑO 2024</a:t>
            </a:r>
            <a:endParaRPr sz="1760">
              <a:solidFill>
                <a:srgbClr val="AF7B5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60">
              <a:solidFill>
                <a:srgbClr val="AF7B5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760">
                <a:solidFill>
                  <a:srgbClr val="AF7B51"/>
                </a:solidFill>
                <a:latin typeface="Calibri"/>
                <a:ea typeface="Calibri"/>
                <a:cs typeface="Calibri"/>
                <a:sym typeface="Calibri"/>
              </a:rPr>
              <a:t>LIC. EN CS. DE LA COMPUTACIÓN - 4to. AÑO</a:t>
            </a:r>
            <a:endParaRPr sz="1760">
              <a:solidFill>
                <a:srgbClr val="AF7B5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59A2BB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0"/>
          <p:cNvSpPr txBox="1"/>
          <p:nvPr>
            <p:ph type="title"/>
          </p:nvPr>
        </p:nvSpPr>
        <p:spPr>
          <a:xfrm>
            <a:off x="771525" y="51786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 sz="2800"/>
              <a:t>Lema de Pumping</a:t>
            </a:r>
            <a:br>
              <a:rPr lang="es-AR"/>
            </a:br>
            <a:r>
              <a:rPr lang="es-AR" sz="2400"/>
              <a:t>Uso práctico</a:t>
            </a:r>
            <a:endParaRPr sz="2400"/>
          </a:p>
        </p:txBody>
      </p:sp>
      <p:pic>
        <p:nvPicPr>
          <p:cNvPr id="210" name="Google Shape;21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2648" y="1978914"/>
            <a:ext cx="7260336" cy="860761"/>
          </a:xfrm>
          <a:prstGeom prst="rect">
            <a:avLst/>
          </a:prstGeom>
          <a:solidFill>
            <a:srgbClr val="FFD266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11" name="Google Shape;211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1500" y="3429000"/>
            <a:ext cx="7161474" cy="1865494"/>
          </a:xfrm>
          <a:prstGeom prst="rect">
            <a:avLst/>
          </a:prstGeom>
          <a:solidFill>
            <a:srgbClr val="B784C1"/>
          </a:solidFill>
          <a:ln cap="flat" cmpd="sng" w="25400">
            <a:solidFill>
              <a:srgbClr val="5E8804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12" name="Google Shape;212;p10"/>
          <p:cNvSpPr txBox="1"/>
          <p:nvPr/>
        </p:nvSpPr>
        <p:spPr>
          <a:xfrm>
            <a:off x="3929449" y="6252519"/>
            <a:ext cx="642551" cy="2347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13" name="Google Shape;213;p10"/>
          <p:cNvSpPr/>
          <p:nvPr/>
        </p:nvSpPr>
        <p:spPr>
          <a:xfrm>
            <a:off x="3286125" y="3562350"/>
            <a:ext cx="485700" cy="234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10"/>
          <p:cNvSpPr txBox="1"/>
          <p:nvPr/>
        </p:nvSpPr>
        <p:spPr>
          <a:xfrm>
            <a:off x="3207675" y="3487350"/>
            <a:ext cx="642600" cy="384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90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toda</a:t>
            </a:r>
            <a:endParaRPr sz="1900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1"/>
          <p:cNvSpPr txBox="1"/>
          <p:nvPr>
            <p:ph type="title"/>
          </p:nvPr>
        </p:nvSpPr>
        <p:spPr>
          <a:xfrm>
            <a:off x="609600" y="44124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 sz="2800"/>
              <a:t>Lema de Pumping</a:t>
            </a:r>
            <a:br>
              <a:rPr lang="es-AR"/>
            </a:br>
            <a:r>
              <a:rPr lang="es-AR" sz="2400"/>
              <a:t>Un primer Ejemplo</a:t>
            </a:r>
            <a:endParaRPr sz="2400"/>
          </a:p>
        </p:txBody>
      </p:sp>
      <p:sp>
        <p:nvSpPr>
          <p:cNvPr id="220" name="Google Shape;220;p11"/>
          <p:cNvSpPr txBox="1"/>
          <p:nvPr/>
        </p:nvSpPr>
        <p:spPr>
          <a:xfrm>
            <a:off x="800100" y="1714150"/>
            <a:ext cx="7734300" cy="48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800">
                <a:latin typeface="Arial"/>
                <a:ea typeface="Arial"/>
                <a:cs typeface="Arial"/>
                <a:sym typeface="Arial"/>
              </a:rPr>
              <a:t>Mostrar usando el Lema de Pumping que el lenguaje L = {a</a:t>
            </a:r>
            <a:r>
              <a:rPr baseline="30000" lang="es-AR" sz="1800"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s-AR" sz="1800">
                <a:latin typeface="Arial"/>
                <a:ea typeface="Arial"/>
                <a:cs typeface="Arial"/>
                <a:sym typeface="Arial"/>
              </a:rPr>
              <a:t> b</a:t>
            </a:r>
            <a:r>
              <a:rPr baseline="30000" lang="es-AR" sz="1800"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s-AR" sz="1800">
                <a:latin typeface="Arial"/>
                <a:ea typeface="Arial"/>
                <a:cs typeface="Arial"/>
                <a:sym typeface="Arial"/>
              </a:rPr>
              <a:t> / p ≥ 0} </a:t>
            </a:r>
            <a:endParaRPr sz="18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800">
                <a:latin typeface="Arial"/>
                <a:ea typeface="Arial"/>
                <a:cs typeface="Arial"/>
                <a:sym typeface="Arial"/>
              </a:rPr>
              <a:t>no es regular:</a:t>
            </a:r>
            <a:endParaRPr sz="18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800">
                <a:latin typeface="Arial"/>
                <a:ea typeface="Arial"/>
                <a:cs typeface="Arial"/>
                <a:sym typeface="Arial"/>
              </a:rPr>
              <a:t>1º Asumimos que L es regular, por lo tanto existe el número </a:t>
            </a:r>
            <a:r>
              <a:rPr b="1" lang="es-AR" sz="1800"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es-AR" sz="1800">
                <a:latin typeface="Arial"/>
                <a:ea typeface="Arial"/>
                <a:cs typeface="Arial"/>
                <a:sym typeface="Arial"/>
              </a:rPr>
              <a:t>,</a:t>
            </a:r>
            <a:endParaRPr sz="18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800">
                <a:latin typeface="Arial"/>
                <a:ea typeface="Arial"/>
                <a:cs typeface="Arial"/>
                <a:sym typeface="Arial"/>
              </a:rPr>
              <a:t>dado por el lema.</a:t>
            </a:r>
            <a:endParaRPr sz="18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800">
                <a:latin typeface="Arial"/>
                <a:ea typeface="Arial"/>
                <a:cs typeface="Arial"/>
                <a:sym typeface="Arial"/>
              </a:rPr>
              <a:t>2º Tomemos la cadena </a:t>
            </a:r>
            <a:r>
              <a:rPr b="1" lang="es-AR" sz="1800">
                <a:latin typeface="Arial"/>
                <a:ea typeface="Arial"/>
                <a:cs typeface="Arial"/>
                <a:sym typeface="Arial"/>
              </a:rPr>
              <a:t>w = a</a:t>
            </a:r>
            <a:r>
              <a:rPr b="1" baseline="30000" lang="es-AR" sz="1800">
                <a:latin typeface="Arial"/>
                <a:ea typeface="Arial"/>
                <a:cs typeface="Arial"/>
                <a:sym typeface="Arial"/>
              </a:rPr>
              <a:t>n</a:t>
            </a:r>
            <a:r>
              <a:rPr b="1" lang="es-AR" sz="1800">
                <a:latin typeface="Arial"/>
                <a:ea typeface="Arial"/>
                <a:cs typeface="Arial"/>
                <a:sym typeface="Arial"/>
              </a:rPr>
              <a:t> b</a:t>
            </a:r>
            <a:r>
              <a:rPr b="1" baseline="30000" lang="es-AR" sz="1800"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es-AR" sz="1800">
                <a:latin typeface="Arial"/>
                <a:ea typeface="Arial"/>
                <a:cs typeface="Arial"/>
                <a:sym typeface="Arial"/>
              </a:rPr>
              <a:t>,  con |w| = 2n, es decir se cumple</a:t>
            </a:r>
            <a:endParaRPr sz="18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800">
                <a:latin typeface="Arial"/>
                <a:ea typeface="Arial"/>
                <a:cs typeface="Arial"/>
                <a:sym typeface="Arial"/>
              </a:rPr>
              <a:t>que |w| ≥ n.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800">
                <a:latin typeface="Arial"/>
                <a:ea typeface="Arial"/>
                <a:cs typeface="Arial"/>
                <a:sym typeface="Arial"/>
              </a:rPr>
              <a:t>3º Analicemos todas las posibles formas de subdividir </a:t>
            </a:r>
            <a:r>
              <a:rPr b="1" lang="es-AR" sz="1800">
                <a:latin typeface="Arial"/>
                <a:ea typeface="Arial"/>
                <a:cs typeface="Arial"/>
                <a:sym typeface="Arial"/>
              </a:rPr>
              <a:t>w </a:t>
            </a:r>
            <a:r>
              <a:rPr lang="es-AR" sz="1800"/>
              <a:t>(</a:t>
            </a:r>
            <a:r>
              <a:rPr lang="es-AR" sz="1800"/>
              <a:t>w= xyz)</a:t>
            </a:r>
            <a:r>
              <a:rPr b="1" lang="es-AR" sz="180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i="1" lang="es-AR" sz="1800">
                <a:latin typeface="Arial"/>
                <a:ea typeface="Arial"/>
                <a:cs typeface="Arial"/>
                <a:sym typeface="Arial"/>
              </a:rPr>
              <a:t>recordar que las</a:t>
            </a:r>
            <a:r>
              <a:rPr lang="es-AR" sz="1800"/>
              <a:t> </a:t>
            </a:r>
            <a:r>
              <a:rPr i="1" lang="es-AR" sz="1800">
                <a:latin typeface="Arial"/>
                <a:ea typeface="Arial"/>
                <a:cs typeface="Arial"/>
                <a:sym typeface="Arial"/>
              </a:rPr>
              <a:t>descomposiciones tienen que cumplir las primeras 2 condiciones del</a:t>
            </a:r>
            <a:endParaRPr sz="18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AR" sz="1800">
                <a:latin typeface="Arial"/>
                <a:ea typeface="Arial"/>
                <a:cs typeface="Arial"/>
                <a:sym typeface="Arial"/>
              </a:rPr>
              <a:t>Lema: </a:t>
            </a:r>
            <a:endParaRPr sz="18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800">
                <a:latin typeface="Arial"/>
                <a:ea typeface="Arial"/>
                <a:cs typeface="Arial"/>
                <a:sym typeface="Arial"/>
              </a:rPr>
              <a:t> </a:t>
            </a:r>
            <a:endParaRPr sz="18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30000" sz="18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21" name="Google Shape;22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49852" y="5402311"/>
            <a:ext cx="3782445" cy="947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2"/>
          <p:cNvSpPr txBox="1"/>
          <p:nvPr>
            <p:ph type="title"/>
          </p:nvPr>
        </p:nvSpPr>
        <p:spPr>
          <a:xfrm>
            <a:off x="819150" y="34641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 sz="2800"/>
              <a:t>Lema de Pumping</a:t>
            </a:r>
            <a:br>
              <a:rPr lang="es-AR"/>
            </a:br>
            <a:r>
              <a:rPr lang="es-AR" sz="2400"/>
              <a:t>Un primer Ejemplo (Cont.)</a:t>
            </a:r>
            <a:endParaRPr sz="2400"/>
          </a:p>
        </p:txBody>
      </p:sp>
      <p:pic>
        <p:nvPicPr>
          <p:cNvPr id="227" name="Google Shape;22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69875" y="2927287"/>
            <a:ext cx="5760038" cy="127290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12"/>
          <p:cNvSpPr txBox="1"/>
          <p:nvPr/>
        </p:nvSpPr>
        <p:spPr>
          <a:xfrm>
            <a:off x="610506" y="4302761"/>
            <a:ext cx="79230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900">
                <a:latin typeface="Arial"/>
                <a:ea typeface="Arial"/>
                <a:cs typeface="Arial"/>
                <a:sym typeface="Arial"/>
              </a:rPr>
              <a:t>Si tomamos </a:t>
            </a:r>
            <a:r>
              <a:rPr b="1" lang="es-AR" sz="1900">
                <a:latin typeface="Arial"/>
                <a:ea typeface="Arial"/>
                <a:cs typeface="Arial"/>
                <a:sym typeface="Arial"/>
              </a:rPr>
              <a:t>k = 0</a:t>
            </a:r>
            <a:r>
              <a:rPr lang="es-AR" sz="1900">
                <a:latin typeface="Arial"/>
                <a:ea typeface="Arial"/>
                <a:cs typeface="Arial"/>
                <a:sym typeface="Arial"/>
              </a:rPr>
              <a:t>, como </a:t>
            </a:r>
            <a:r>
              <a:rPr b="1" lang="es-AR" sz="1900">
                <a:latin typeface="Arial"/>
                <a:ea typeface="Arial"/>
                <a:cs typeface="Arial"/>
                <a:sym typeface="Arial"/>
              </a:rPr>
              <a:t>xyz = a</a:t>
            </a:r>
            <a:r>
              <a:rPr b="1" baseline="30000" lang="es-AR" sz="1900">
                <a:latin typeface="Arial"/>
                <a:ea typeface="Arial"/>
                <a:cs typeface="Arial"/>
                <a:sym typeface="Arial"/>
              </a:rPr>
              <a:t>n</a:t>
            </a:r>
            <a:r>
              <a:rPr b="1" lang="es-AR" sz="1900">
                <a:latin typeface="Arial"/>
                <a:ea typeface="Arial"/>
                <a:cs typeface="Arial"/>
                <a:sym typeface="Arial"/>
              </a:rPr>
              <a:t> b</a:t>
            </a:r>
            <a:r>
              <a:rPr b="1" baseline="30000" lang="es-AR" sz="1900"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es-AR" sz="190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b="1" lang="es-AR" sz="1900">
                <a:latin typeface="Arial"/>
                <a:ea typeface="Arial"/>
                <a:cs typeface="Arial"/>
                <a:sym typeface="Arial"/>
              </a:rPr>
              <a:t>xz = a</a:t>
            </a:r>
            <a:r>
              <a:rPr b="1" baseline="30000" lang="es-AR" sz="1900">
                <a:latin typeface="Arial"/>
                <a:ea typeface="Arial"/>
                <a:cs typeface="Arial"/>
                <a:sym typeface="Arial"/>
              </a:rPr>
              <a:t>n-t</a:t>
            </a:r>
            <a:r>
              <a:rPr b="1" lang="es-AR" sz="1900">
                <a:latin typeface="Arial"/>
                <a:ea typeface="Arial"/>
                <a:cs typeface="Arial"/>
                <a:sym typeface="Arial"/>
              </a:rPr>
              <a:t> b</a:t>
            </a:r>
            <a:r>
              <a:rPr b="1" baseline="30000" lang="es-AR" sz="1900">
                <a:latin typeface="Arial"/>
                <a:ea typeface="Arial"/>
                <a:cs typeface="Arial"/>
                <a:sym typeface="Arial"/>
              </a:rPr>
              <a:t>n</a:t>
            </a:r>
            <a:r>
              <a:rPr b="1" lang="es-AR" sz="1900">
                <a:latin typeface="Arial"/>
                <a:ea typeface="Arial"/>
                <a:cs typeface="Arial"/>
                <a:sym typeface="Arial"/>
              </a:rPr>
              <a:t> [</a:t>
            </a:r>
            <a:r>
              <a:rPr lang="es-AR" sz="1900">
                <a:latin typeface="Arial"/>
                <a:ea typeface="Arial"/>
                <a:cs typeface="Arial"/>
                <a:sym typeface="Arial"/>
              </a:rPr>
              <a:t>(y</a:t>
            </a:r>
            <a:r>
              <a:rPr baseline="30000" lang="es-AR" sz="1900">
                <a:latin typeface="Arial"/>
                <a:ea typeface="Arial"/>
                <a:cs typeface="Arial"/>
                <a:sym typeface="Arial"/>
              </a:rPr>
              <a:t>t</a:t>
            </a:r>
            <a:r>
              <a:rPr lang="es-AR" sz="1900">
                <a:latin typeface="Arial"/>
                <a:ea typeface="Arial"/>
                <a:cs typeface="Arial"/>
                <a:sym typeface="Arial"/>
              </a:rPr>
              <a:t>)</a:t>
            </a:r>
            <a:r>
              <a:rPr baseline="30000" lang="es-AR" sz="1900"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s-AR" sz="1900">
                <a:latin typeface="Arial"/>
                <a:ea typeface="Arial"/>
                <a:cs typeface="Arial"/>
                <a:sym typeface="Arial"/>
              </a:rPr>
              <a:t>= λ</a:t>
            </a:r>
            <a:r>
              <a:rPr b="1" lang="es-AR" sz="1900"/>
              <a:t>]</a:t>
            </a:r>
            <a:r>
              <a:rPr lang="es-AR" sz="1900">
                <a:latin typeface="Arial"/>
                <a:ea typeface="Arial"/>
                <a:cs typeface="Arial"/>
                <a:sym typeface="Arial"/>
              </a:rPr>
              <a:t>, y</a:t>
            </a:r>
            <a:endParaRPr sz="1900"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-AR" sz="1900">
                <a:latin typeface="Arial"/>
                <a:ea typeface="Arial"/>
                <a:cs typeface="Arial"/>
                <a:sym typeface="Arial"/>
              </a:rPr>
              <a:t>n-t &lt; n</a:t>
            </a:r>
            <a:r>
              <a:rPr lang="es-AR" sz="1900">
                <a:latin typeface="Arial"/>
                <a:ea typeface="Arial"/>
                <a:cs typeface="Arial"/>
                <a:sym typeface="Arial"/>
              </a:rPr>
              <a:t>, entonces </a:t>
            </a:r>
            <a:r>
              <a:rPr b="1" lang="es-AR" sz="1900">
                <a:latin typeface="Arial"/>
                <a:ea typeface="Arial"/>
                <a:cs typeface="Arial"/>
                <a:sym typeface="Arial"/>
              </a:rPr>
              <a:t>xz ∉ L.</a:t>
            </a:r>
            <a:endParaRPr sz="1900"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1" lang="es-AR" sz="1900">
                <a:latin typeface="Arial"/>
                <a:ea typeface="Arial"/>
                <a:cs typeface="Arial"/>
                <a:sym typeface="Arial"/>
              </a:rPr>
              <a:t>Por lo tanto arribamos a una contradicción! Pero esto es considerando a </a:t>
            </a:r>
            <a:r>
              <a:rPr b="1" i="1" lang="es-AR" sz="1900">
                <a:latin typeface="Arial"/>
                <a:ea typeface="Arial"/>
                <a:cs typeface="Arial"/>
                <a:sym typeface="Arial"/>
              </a:rPr>
              <a:t>x </a:t>
            </a:r>
            <a:r>
              <a:rPr i="1" lang="es-AR" sz="1900">
                <a:latin typeface="Arial"/>
                <a:ea typeface="Arial"/>
                <a:cs typeface="Arial"/>
                <a:sym typeface="Arial"/>
              </a:rPr>
              <a:t>y </a:t>
            </a:r>
            <a:r>
              <a:rPr b="1" i="1" lang="es-AR" sz="1900">
                <a:latin typeface="Arial"/>
                <a:ea typeface="Arial"/>
                <a:cs typeface="Arial"/>
                <a:sym typeface="Arial"/>
              </a:rPr>
              <a:t>z</a:t>
            </a:r>
            <a:r>
              <a:rPr i="1" lang="es-AR" sz="1900">
                <a:latin typeface="Arial"/>
                <a:ea typeface="Arial"/>
                <a:cs typeface="Arial"/>
                <a:sym typeface="Arial"/>
              </a:rPr>
              <a:t> de qué manera?, por lo que es necesario plantear lo siguiente:</a:t>
            </a:r>
            <a:endParaRPr sz="1900"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AR" sz="1900">
                <a:latin typeface="Arial"/>
                <a:ea typeface="Arial"/>
                <a:cs typeface="Arial"/>
                <a:sym typeface="Arial"/>
              </a:rPr>
              <a:t>Pregunta</a:t>
            </a:r>
            <a:r>
              <a:rPr i="1" lang="es-AR" sz="1900">
                <a:latin typeface="Arial"/>
                <a:ea typeface="Arial"/>
                <a:cs typeface="Arial"/>
                <a:sym typeface="Arial"/>
              </a:rPr>
              <a:t>: ¿hay más casos para analizar? ¿Están dadas todas las descomposiciones posibles? </a:t>
            </a:r>
            <a:endParaRPr sz="1900"/>
          </a:p>
        </p:txBody>
      </p:sp>
      <p:sp>
        <p:nvSpPr>
          <p:cNvPr id="229" name="Google Shape;229;p12"/>
          <p:cNvSpPr txBox="1"/>
          <p:nvPr/>
        </p:nvSpPr>
        <p:spPr>
          <a:xfrm>
            <a:off x="610456" y="1469984"/>
            <a:ext cx="71307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800" u="sng">
                <a:latin typeface="Arial"/>
                <a:ea typeface="Arial"/>
                <a:cs typeface="Arial"/>
                <a:sym typeface="Arial"/>
              </a:rPr>
              <a:t>Caso 1</a:t>
            </a:r>
            <a:r>
              <a:rPr lang="es-AR" sz="1800">
                <a:latin typeface="Arial"/>
                <a:ea typeface="Arial"/>
                <a:cs typeface="Arial"/>
                <a:sym typeface="Arial"/>
              </a:rPr>
              <a:t>: la cadena </a:t>
            </a:r>
            <a:r>
              <a:rPr b="1" lang="es-AR" sz="1800">
                <a:latin typeface="Arial"/>
                <a:ea typeface="Arial"/>
                <a:cs typeface="Arial"/>
                <a:sym typeface="Arial"/>
              </a:rPr>
              <a:t>y</a:t>
            </a:r>
            <a:r>
              <a:rPr lang="es-AR" sz="1800">
                <a:latin typeface="Arial"/>
                <a:ea typeface="Arial"/>
                <a:cs typeface="Arial"/>
                <a:sym typeface="Arial"/>
              </a:rPr>
              <a:t> consiste solamente de a’s, </a:t>
            </a:r>
            <a:r>
              <a:rPr b="1" lang="es-AR" sz="1800">
                <a:latin typeface="Arial"/>
                <a:ea typeface="Arial"/>
                <a:cs typeface="Arial"/>
                <a:sym typeface="Arial"/>
              </a:rPr>
              <a:t>y = a</a:t>
            </a:r>
            <a:r>
              <a:rPr b="1" baseline="30000" lang="es-AR" sz="1800">
                <a:latin typeface="Arial"/>
                <a:ea typeface="Arial"/>
                <a:cs typeface="Arial"/>
                <a:sym typeface="Arial"/>
              </a:rPr>
              <a:t>t</a:t>
            </a:r>
            <a:r>
              <a:rPr b="1" lang="es-AR" sz="180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s-AR" sz="1800">
                <a:latin typeface="Arial"/>
                <a:ea typeface="Arial"/>
                <a:cs typeface="Arial"/>
                <a:sym typeface="Arial"/>
              </a:rPr>
              <a:t>(t  ≥ 1</a:t>
            </a:r>
            <a:r>
              <a:rPr lang="es-AR" sz="1800"/>
              <a:t>,</a:t>
            </a:r>
            <a:r>
              <a:rPr lang="es-AR" sz="1800">
                <a:latin typeface="Arial"/>
                <a:ea typeface="Arial"/>
                <a:cs typeface="Arial"/>
                <a:sym typeface="Arial"/>
              </a:rPr>
              <a:t> t ≤ n)</a:t>
            </a:r>
            <a:endParaRPr sz="18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AR" sz="1900">
                <a:latin typeface="Twentieth Century"/>
                <a:ea typeface="Twentieth Century"/>
                <a:cs typeface="Twentieth Century"/>
                <a:sym typeface="Twentieth Century"/>
              </a:rPr>
              <a:t>Gráficamente:</a:t>
            </a:r>
            <a:endParaRPr sz="1900"/>
          </a:p>
        </p:txBody>
      </p:sp>
      <p:sp>
        <p:nvSpPr>
          <p:cNvPr id="230" name="Google Shape;230;p12"/>
          <p:cNvSpPr txBox="1"/>
          <p:nvPr/>
        </p:nvSpPr>
        <p:spPr>
          <a:xfrm>
            <a:off x="6315468" y="2455419"/>
            <a:ext cx="1236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800">
                <a:latin typeface="Arial"/>
                <a:ea typeface="Arial"/>
                <a:cs typeface="Arial"/>
                <a:sym typeface="Arial"/>
              </a:rPr>
              <a:t>¿por qué?</a:t>
            </a:r>
            <a:endParaRPr sz="18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231" name="Google Shape;231;p12"/>
          <p:cNvCxnSpPr/>
          <p:nvPr/>
        </p:nvCxnSpPr>
        <p:spPr>
          <a:xfrm rot="10800000">
            <a:off x="6933621" y="2112594"/>
            <a:ext cx="0" cy="3105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3"/>
          <p:cNvSpPr txBox="1"/>
          <p:nvPr>
            <p:ph type="title"/>
          </p:nvPr>
        </p:nvSpPr>
        <p:spPr>
          <a:xfrm>
            <a:off x="819150" y="56549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 sz="2800"/>
              <a:t>Lema de Pumping</a:t>
            </a:r>
            <a:br>
              <a:rPr lang="es-AR"/>
            </a:br>
            <a:r>
              <a:rPr lang="es-AR" sz="2400"/>
              <a:t>Un primer Ejemplo (Cont.)</a:t>
            </a:r>
            <a:endParaRPr sz="2400"/>
          </a:p>
        </p:txBody>
      </p:sp>
      <p:sp>
        <p:nvSpPr>
          <p:cNvPr id="237" name="Google Shape;237;p13"/>
          <p:cNvSpPr/>
          <p:nvPr/>
        </p:nvSpPr>
        <p:spPr>
          <a:xfrm>
            <a:off x="612648" y="2213224"/>
            <a:ext cx="7789947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1" lang="es-AR" sz="2000">
                <a:solidFill>
                  <a:srgbClr val="601A1B"/>
                </a:solidFill>
                <a:latin typeface="Calibri"/>
                <a:ea typeface="Calibri"/>
                <a:cs typeface="Calibri"/>
                <a:sym typeface="Calibri"/>
              </a:rPr>
              <a:t>Una vez que se analizan todas las posibles descomposiciones de la cadena </a:t>
            </a:r>
            <a:r>
              <a:rPr b="1" i="1" lang="es-AR" sz="2000">
                <a:solidFill>
                  <a:srgbClr val="601A1B"/>
                </a:solidFill>
                <a:latin typeface="Calibri"/>
                <a:ea typeface="Calibri"/>
                <a:cs typeface="Calibri"/>
                <a:sym typeface="Calibri"/>
              </a:rPr>
              <a:t>w</a:t>
            </a:r>
            <a:r>
              <a:rPr i="1" lang="es-AR" sz="2000">
                <a:solidFill>
                  <a:srgbClr val="601A1B"/>
                </a:solidFill>
                <a:latin typeface="Calibri"/>
                <a:ea typeface="Calibri"/>
                <a:cs typeface="Calibri"/>
                <a:sym typeface="Calibri"/>
              </a:rPr>
              <a:t> y tomando un </a:t>
            </a:r>
            <a:r>
              <a:rPr b="1" i="1" lang="es-AR" sz="2000">
                <a:solidFill>
                  <a:srgbClr val="601A1B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i="1" lang="es-AR" sz="2000">
                <a:solidFill>
                  <a:srgbClr val="601A1B"/>
                </a:solidFill>
                <a:latin typeface="Calibri"/>
                <a:ea typeface="Calibri"/>
                <a:cs typeface="Calibri"/>
                <a:sym typeface="Calibri"/>
              </a:rPr>
              <a:t> que haga que la cadena resultante no pertenezca al lenguaje, es cuando se puede concluir que se llegó a una contradicción y que el lenguaje dado no es regular.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4"/>
          <p:cNvSpPr txBox="1"/>
          <p:nvPr>
            <p:ph type="title"/>
          </p:nvPr>
        </p:nvSpPr>
        <p:spPr>
          <a:xfrm>
            <a:off x="819150" y="38451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 sz="2800"/>
              <a:t>Lema de Pumping</a:t>
            </a:r>
            <a:br>
              <a:rPr lang="es-AR"/>
            </a:br>
            <a:r>
              <a:rPr lang="es-AR" sz="2400"/>
              <a:t>Otro Ejemplo</a:t>
            </a:r>
            <a:endParaRPr sz="2400"/>
          </a:p>
        </p:txBody>
      </p:sp>
      <p:sp>
        <p:nvSpPr>
          <p:cNvPr id="243" name="Google Shape;243;p14"/>
          <p:cNvSpPr txBox="1"/>
          <p:nvPr/>
        </p:nvSpPr>
        <p:spPr>
          <a:xfrm>
            <a:off x="646593" y="1806553"/>
            <a:ext cx="7407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000">
                <a:solidFill>
                  <a:srgbClr val="713A0E"/>
                </a:solidFill>
                <a:latin typeface="Calibri"/>
                <a:ea typeface="Calibri"/>
                <a:cs typeface="Calibri"/>
                <a:sym typeface="Calibri"/>
              </a:rPr>
              <a:t>Mostrar usando el lema que el siguiente lenguaje no es regular:</a:t>
            </a:r>
            <a:endParaRPr sz="2000">
              <a:solidFill>
                <a:srgbClr val="713A0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4" name="Google Shape;24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83323" y="2457982"/>
            <a:ext cx="5694972" cy="342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4632" y="3303582"/>
            <a:ext cx="7069758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63576" y="4584174"/>
            <a:ext cx="6911870" cy="10548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5"/>
          <p:cNvSpPr txBox="1"/>
          <p:nvPr>
            <p:ph type="title"/>
          </p:nvPr>
        </p:nvSpPr>
        <p:spPr>
          <a:xfrm>
            <a:off x="819150" y="41309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 sz="2800"/>
              <a:t>Lema de Pumping</a:t>
            </a:r>
            <a:br>
              <a:rPr lang="es-AR"/>
            </a:br>
            <a:r>
              <a:rPr lang="es-AR" sz="2400"/>
              <a:t>Otro Ejemplo (Cont.)</a:t>
            </a:r>
            <a:endParaRPr sz="2400"/>
          </a:p>
        </p:txBody>
      </p:sp>
      <p:pic>
        <p:nvPicPr>
          <p:cNvPr id="252" name="Google Shape;25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2575" y="2133650"/>
            <a:ext cx="7682274" cy="109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5802" y="3602050"/>
            <a:ext cx="7772400" cy="147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6"/>
          <p:cNvSpPr txBox="1"/>
          <p:nvPr>
            <p:ph type="title"/>
          </p:nvPr>
        </p:nvSpPr>
        <p:spPr>
          <a:xfrm>
            <a:off x="819150" y="39404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 sz="2800"/>
              <a:t>Lema de Pumping</a:t>
            </a:r>
            <a:br>
              <a:rPr lang="es-AR"/>
            </a:br>
            <a:r>
              <a:rPr lang="es-AR" sz="2400"/>
              <a:t>Otro Ejemplo (Cont.)</a:t>
            </a:r>
            <a:endParaRPr sz="2400"/>
          </a:p>
        </p:txBody>
      </p:sp>
      <p:pic>
        <p:nvPicPr>
          <p:cNvPr id="259" name="Google Shape;25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9150" y="1807475"/>
            <a:ext cx="7527800" cy="2719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52500" y="4842775"/>
            <a:ext cx="7277101" cy="122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7"/>
          <p:cNvSpPr txBox="1"/>
          <p:nvPr>
            <p:ph type="title"/>
          </p:nvPr>
        </p:nvSpPr>
        <p:spPr>
          <a:xfrm>
            <a:off x="771525" y="36099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 sz="2800"/>
              <a:t>Lema de Pumping</a:t>
            </a:r>
            <a:br>
              <a:rPr lang="es-AR"/>
            </a:br>
            <a:r>
              <a:rPr lang="es-AR" sz="2400"/>
              <a:t>Otro Ejemplo (Cont.)</a:t>
            </a:r>
            <a:endParaRPr sz="2400"/>
          </a:p>
        </p:txBody>
      </p:sp>
      <p:pic>
        <p:nvPicPr>
          <p:cNvPr id="266" name="Google Shape;26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2648" y="2106760"/>
            <a:ext cx="7572619" cy="1141991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7"/>
          <p:cNvSpPr/>
          <p:nvPr/>
        </p:nvSpPr>
        <p:spPr>
          <a:xfrm rot="-5400000">
            <a:off x="3342973" y="3839308"/>
            <a:ext cx="1172308" cy="351692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EDAB76">
              <a:alpha val="96860"/>
            </a:srgbClr>
          </a:solidFill>
          <a:ln cap="flat" cmpd="sng" w="100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68" name="Google Shape;268;p17"/>
          <p:cNvSpPr txBox="1"/>
          <p:nvPr/>
        </p:nvSpPr>
        <p:spPr>
          <a:xfrm>
            <a:off x="1782062" y="5074165"/>
            <a:ext cx="4770858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000">
                <a:solidFill>
                  <a:srgbClr val="406A7F"/>
                </a:solidFill>
                <a:latin typeface="Calibri"/>
                <a:ea typeface="Calibri"/>
                <a:cs typeface="Calibri"/>
                <a:sym typeface="Calibri"/>
              </a:rPr>
              <a:t>Se concluye por contradicción, recordar!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17"/>
          <p:cNvSpPr txBox="1"/>
          <p:nvPr/>
        </p:nvSpPr>
        <p:spPr>
          <a:xfrm>
            <a:off x="4398948" y="3721600"/>
            <a:ext cx="3525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AR" sz="1800">
                <a:solidFill>
                  <a:srgbClr val="BF7E9C"/>
                </a:solidFill>
                <a:latin typeface="Calibri"/>
                <a:ea typeface="Calibri"/>
                <a:cs typeface="Calibri"/>
                <a:sym typeface="Calibri"/>
              </a:rPr>
              <a:t>Habiendo probado para toda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AR" sz="1800">
                <a:solidFill>
                  <a:srgbClr val="BF7E9C"/>
                </a:solidFill>
                <a:latin typeface="Calibri"/>
                <a:ea typeface="Calibri"/>
                <a:cs typeface="Calibri"/>
                <a:sym typeface="Calibri"/>
              </a:rPr>
              <a:t>descomposición posible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8"/>
          <p:cNvSpPr txBox="1"/>
          <p:nvPr>
            <p:ph type="title"/>
          </p:nvPr>
        </p:nvSpPr>
        <p:spPr>
          <a:xfrm>
            <a:off x="819150" y="32729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 sz="2800"/>
              <a:t>Lema de Pumping</a:t>
            </a:r>
            <a:br>
              <a:rPr lang="es-AR"/>
            </a:br>
            <a:r>
              <a:rPr lang="es-AR" sz="2400"/>
              <a:t>Ejercicio</a:t>
            </a:r>
            <a:endParaRPr sz="2400"/>
          </a:p>
        </p:txBody>
      </p:sp>
      <p:sp>
        <p:nvSpPr>
          <p:cNvPr id="275" name="Google Shape;275;p18"/>
          <p:cNvSpPr txBox="1"/>
          <p:nvPr>
            <p:ph idx="4294967295" type="body"/>
          </p:nvPr>
        </p:nvSpPr>
        <p:spPr>
          <a:xfrm>
            <a:off x="714375" y="1600200"/>
            <a:ext cx="8051700" cy="38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es-AR" sz="1900"/>
              <a:t>Demostrar usando el LP que L</a:t>
            </a:r>
            <a:r>
              <a:rPr baseline="-25000" lang="es-AR" sz="1900"/>
              <a:t>2</a:t>
            </a:r>
            <a:r>
              <a:rPr lang="es-AR" sz="1900"/>
              <a:t> = { 0</a:t>
            </a:r>
            <a:r>
              <a:rPr baseline="30000" lang="es-AR" sz="1900"/>
              <a:t>i</a:t>
            </a:r>
            <a:r>
              <a:rPr lang="es-AR" sz="1900"/>
              <a:t> 1</a:t>
            </a:r>
            <a:r>
              <a:rPr baseline="30000" lang="es-AR" sz="1900"/>
              <a:t>j</a:t>
            </a:r>
            <a:r>
              <a:rPr lang="es-AR" sz="1900"/>
              <a:t> / i &gt;j } no es un lenguaje regular:</a:t>
            </a:r>
            <a:endParaRPr sz="1900"/>
          </a:p>
          <a:p>
            <a:pPr indent="0" lvl="0" marL="0" rtl="0" algn="l">
              <a:spcBef>
                <a:spcPts val="7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1900"/>
          </a:p>
          <a:p>
            <a:pPr indent="0" lvl="0" marL="457200" rtl="0" algn="l">
              <a:spcBef>
                <a:spcPts val="700"/>
              </a:spcBef>
              <a:spcAft>
                <a:spcPts val="0"/>
              </a:spcAft>
              <a:buNone/>
            </a:pPr>
            <a:r>
              <a:rPr lang="es-AR" sz="1900"/>
              <a:t>1. </a:t>
            </a:r>
            <a:r>
              <a:rPr lang="es-AR" sz="1900"/>
              <a:t>Asumimos</a:t>
            </a:r>
            <a:r>
              <a:rPr lang="es-AR" sz="1900"/>
              <a:t> que L es regular. Por ende sabemos que existe la constante </a:t>
            </a:r>
            <a:r>
              <a:rPr b="1" lang="es-AR" sz="1900"/>
              <a:t>n.</a:t>
            </a:r>
            <a:endParaRPr sz="1900"/>
          </a:p>
          <a:p>
            <a:pPr indent="0" lvl="0" marL="457200" rtl="0" algn="l">
              <a:spcBef>
                <a:spcPts val="700"/>
              </a:spcBef>
              <a:spcAft>
                <a:spcPts val="0"/>
              </a:spcAft>
              <a:buNone/>
            </a:pPr>
            <a:r>
              <a:rPr lang="es-AR" sz="1900"/>
              <a:t>2. Elijamos </a:t>
            </a:r>
            <a:r>
              <a:rPr b="1" lang="es-AR" sz="1900"/>
              <a:t>w</a:t>
            </a:r>
            <a:r>
              <a:rPr lang="es-AR" sz="1900"/>
              <a:t> = 0</a:t>
            </a:r>
            <a:r>
              <a:rPr baseline="30000" lang="es-AR" sz="1900"/>
              <a:t>n+1 </a:t>
            </a:r>
            <a:r>
              <a:rPr lang="es-AR" sz="1900"/>
              <a:t>1</a:t>
            </a:r>
            <a:r>
              <a:rPr baseline="30000" lang="es-AR" sz="1900"/>
              <a:t>n</a:t>
            </a:r>
            <a:r>
              <a:rPr lang="es-AR" sz="1900"/>
              <a:t>, w tiene que ser de longitud &gt;= </a:t>
            </a:r>
            <a:r>
              <a:rPr b="1" lang="es-AR" sz="1900"/>
              <a:t>n</a:t>
            </a:r>
            <a:r>
              <a:rPr lang="es-AR" sz="1900"/>
              <a:t>, pero puede suceder que hallar la cadena </a:t>
            </a:r>
            <a:r>
              <a:rPr b="1" lang="es-AR" sz="1900"/>
              <a:t>w</a:t>
            </a:r>
            <a:r>
              <a:rPr lang="es-AR" sz="1900"/>
              <a:t> no siempre sea sencillo.</a:t>
            </a:r>
            <a:endParaRPr sz="1900"/>
          </a:p>
          <a:p>
            <a:pPr indent="0" lvl="0" marL="457200" rtl="0" algn="l">
              <a:spcBef>
                <a:spcPts val="700"/>
              </a:spcBef>
              <a:spcAft>
                <a:spcPts val="0"/>
              </a:spcAft>
              <a:buNone/>
            </a:pPr>
            <a:r>
              <a:rPr lang="es-AR" sz="1900"/>
              <a:t>3. Descomponer w en  todas las posibles descomposiciones xyz, cómo?</a:t>
            </a:r>
            <a:endParaRPr sz="1900"/>
          </a:p>
          <a:p>
            <a:pPr indent="0" lvl="0" marL="457200" rtl="0" algn="l">
              <a:spcBef>
                <a:spcPts val="700"/>
              </a:spcBef>
              <a:spcAft>
                <a:spcPts val="0"/>
              </a:spcAft>
              <a:buNone/>
            </a:pPr>
            <a:r>
              <a:rPr lang="es-AR" sz="1900"/>
              <a:t>4. Para cada descomposición hallar el valor k que haga que la cadena resultante no pertenece al lenguaje.</a:t>
            </a:r>
            <a:endParaRPr sz="1900"/>
          </a:p>
          <a:p>
            <a:pPr indent="0" lvl="0" marL="457200" rtl="0" algn="l">
              <a:spcBef>
                <a:spcPts val="700"/>
              </a:spcBef>
              <a:spcAft>
                <a:spcPts val="0"/>
              </a:spcAft>
              <a:buNone/>
            </a:pPr>
            <a:r>
              <a:rPr lang="es-AR" sz="1900"/>
              <a:t>5. Conclusión</a:t>
            </a:r>
            <a:endParaRPr sz="1900"/>
          </a:p>
          <a:p>
            <a:pPr indent="0" lvl="0" marL="144000" rtl="0" algn="l">
              <a:spcBef>
                <a:spcPts val="700"/>
              </a:spcBef>
              <a:spcAft>
                <a:spcPts val="1200"/>
              </a:spcAft>
              <a:buSzPts val="1500"/>
              <a:buNone/>
            </a:pPr>
            <a:r>
              <a:t/>
            </a:r>
            <a:endParaRPr sz="1900"/>
          </a:p>
        </p:txBody>
      </p:sp>
      <p:sp>
        <p:nvSpPr>
          <p:cNvPr id="276" name="Google Shape;276;p18"/>
          <p:cNvSpPr txBox="1"/>
          <p:nvPr/>
        </p:nvSpPr>
        <p:spPr>
          <a:xfrm>
            <a:off x="1358699" y="5520075"/>
            <a:ext cx="642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000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Completar el ejercicio. ¿Qué conclusión puede sacar?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9"/>
          <p:cNvSpPr txBox="1"/>
          <p:nvPr>
            <p:ph type="title"/>
          </p:nvPr>
        </p:nvSpPr>
        <p:spPr>
          <a:xfrm>
            <a:off x="771525" y="80361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Twentieth Century"/>
              <a:buNone/>
            </a:pPr>
            <a:r>
              <a:rPr lang="es-AR" sz="2800"/>
              <a:t>Uso de Propiedades de Clausura y Lema de Pumping</a:t>
            </a:r>
            <a:endParaRPr sz="2800"/>
          </a:p>
        </p:txBody>
      </p:sp>
      <p:sp>
        <p:nvSpPr>
          <p:cNvPr id="282" name="Google Shape;282;p19"/>
          <p:cNvSpPr txBox="1"/>
          <p:nvPr/>
        </p:nvSpPr>
        <p:spPr>
          <a:xfrm>
            <a:off x="1242646" y="5556738"/>
            <a:ext cx="4004751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AR" sz="2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El análisis se desarrolla en clase.</a:t>
            </a:r>
            <a:endParaRPr/>
          </a:p>
        </p:txBody>
      </p:sp>
      <p:pic>
        <p:nvPicPr>
          <p:cNvPr id="283" name="Google Shape;28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6850" y="2552775"/>
            <a:ext cx="6384549" cy="327292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"/>
          <p:cNvSpPr txBox="1"/>
          <p:nvPr>
            <p:ph type="title"/>
          </p:nvPr>
        </p:nvSpPr>
        <p:spPr>
          <a:xfrm>
            <a:off x="819150" y="37991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 sz="2800"/>
              <a:t>Lenguajes No Regulares</a:t>
            </a:r>
            <a:endParaRPr sz="2800"/>
          </a:p>
        </p:txBody>
      </p:sp>
      <p:pic>
        <p:nvPicPr>
          <p:cNvPr id="146" name="Google Shape;14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8900" y="1652825"/>
            <a:ext cx="6946200" cy="4412100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rgbClr val="000000">
                <a:alpha val="84710"/>
              </a:srgb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0"/>
          <p:cNvSpPr txBox="1"/>
          <p:nvPr>
            <p:ph type="title"/>
          </p:nvPr>
        </p:nvSpPr>
        <p:spPr>
          <a:xfrm>
            <a:off x="819150" y="64169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Twentieth Century"/>
              <a:buNone/>
            </a:pPr>
            <a:r>
              <a:rPr lang="es-AR" sz="2800"/>
              <a:t>Uso de Propiedades de Clausura y Lema de Pumping</a:t>
            </a:r>
            <a:endParaRPr sz="2800"/>
          </a:p>
        </p:txBody>
      </p:sp>
      <p:sp>
        <p:nvSpPr>
          <p:cNvPr id="289" name="Google Shape;289;p20"/>
          <p:cNvSpPr txBox="1"/>
          <p:nvPr/>
        </p:nvSpPr>
        <p:spPr>
          <a:xfrm>
            <a:off x="1242646" y="5556738"/>
            <a:ext cx="4004751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AR" sz="2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El análisis se desarrolla en clase.</a:t>
            </a:r>
            <a:endParaRPr/>
          </a:p>
        </p:txBody>
      </p:sp>
      <p:pic>
        <p:nvPicPr>
          <p:cNvPr id="290" name="Google Shape;29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0662" y="2353700"/>
            <a:ext cx="6782675" cy="6757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ensa-2.jpg" id="295" name="Google Shape;295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58586" y="2819326"/>
            <a:ext cx="1727814" cy="2106288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21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/>
              <a:t>¿DUDAS?</a:t>
            </a:r>
            <a:endParaRPr/>
          </a:p>
        </p:txBody>
      </p:sp>
      <p:sp>
        <p:nvSpPr>
          <p:cNvPr id="297" name="Google Shape;297;p21"/>
          <p:cNvSpPr txBox="1"/>
          <p:nvPr/>
        </p:nvSpPr>
        <p:spPr>
          <a:xfrm>
            <a:off x="975561" y="4612105"/>
            <a:ext cx="6521116" cy="10962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56032" lvl="0" marL="36576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"/>
          <p:cNvSpPr txBox="1"/>
          <p:nvPr>
            <p:ph type="title"/>
          </p:nvPr>
        </p:nvSpPr>
        <p:spPr>
          <a:xfrm>
            <a:off x="819150" y="52616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/>
              <a:t>Análisis de Lenguajes</a:t>
            </a:r>
            <a:endParaRPr/>
          </a:p>
        </p:txBody>
      </p:sp>
      <p:sp>
        <p:nvSpPr>
          <p:cNvPr id="152" name="Google Shape;152;p3"/>
          <p:cNvSpPr txBox="1"/>
          <p:nvPr/>
        </p:nvSpPr>
        <p:spPr>
          <a:xfrm>
            <a:off x="1926150" y="4962425"/>
            <a:ext cx="51495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AR" sz="1900" u="none" cap="none" strike="noStrike">
                <a:solidFill>
                  <a:srgbClr val="713A0E"/>
                </a:solidFill>
                <a:latin typeface="Calibri"/>
                <a:ea typeface="Calibri"/>
                <a:cs typeface="Calibri"/>
                <a:sym typeface="Calibri"/>
              </a:rPr>
              <a:t>¿A qué conclusión arribamos para cada caso?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3"/>
          <p:cNvSpPr txBox="1"/>
          <p:nvPr/>
        </p:nvSpPr>
        <p:spPr>
          <a:xfrm>
            <a:off x="976481" y="5347320"/>
            <a:ext cx="74937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AR" sz="1900">
                <a:latin typeface="Calibri"/>
                <a:ea typeface="Calibri"/>
                <a:cs typeface="Calibri"/>
                <a:sym typeface="Calibri"/>
              </a:rPr>
              <a:t>Vamos a estudiar, a continuación, una herramienta que va a </a:t>
            </a:r>
            <a:r>
              <a:rPr i="1" lang="es-AR" sz="1900">
                <a:latin typeface="Calibri"/>
                <a:ea typeface="Calibri"/>
                <a:cs typeface="Calibri"/>
                <a:sym typeface="Calibri"/>
              </a:rPr>
              <a:t>permitirnos</a:t>
            </a:r>
            <a:r>
              <a:rPr i="1" lang="es-AR" sz="1900">
                <a:latin typeface="Calibri"/>
                <a:ea typeface="Calibri"/>
                <a:cs typeface="Calibri"/>
                <a:sym typeface="Calibri"/>
              </a:rPr>
              <a:t> determinar</a:t>
            </a:r>
            <a:r>
              <a:rPr lang="es-AR" sz="19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s-AR" sz="1900">
                <a:latin typeface="Calibri"/>
                <a:ea typeface="Calibri"/>
                <a:cs typeface="Calibri"/>
                <a:sym typeface="Calibri"/>
              </a:rPr>
              <a:t>si un lenguaje dado no es regular: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3"/>
          <p:cNvSpPr/>
          <p:nvPr/>
        </p:nvSpPr>
        <p:spPr>
          <a:xfrm>
            <a:off x="4312508" y="6024421"/>
            <a:ext cx="376800" cy="4326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100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55" name="Google Shape;155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6625" y="1799076"/>
            <a:ext cx="6748601" cy="3029550"/>
          </a:xfrm>
          <a:prstGeom prst="rect">
            <a:avLst/>
          </a:prstGeom>
          <a:noFill/>
          <a:ln cap="flat" cmpd="sng" w="9525">
            <a:solidFill>
              <a:srgbClr val="59A2BB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4"/>
          <p:cNvSpPr txBox="1"/>
          <p:nvPr>
            <p:ph type="title"/>
          </p:nvPr>
        </p:nvSpPr>
        <p:spPr>
          <a:xfrm>
            <a:off x="819150" y="566167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 sz="2800"/>
              <a:t>Lema de Pumping</a:t>
            </a:r>
            <a:br>
              <a:rPr lang="es-AR" sz="2800"/>
            </a:br>
            <a:r>
              <a:rPr lang="es-AR" sz="2400"/>
              <a:t>Enunciado</a:t>
            </a:r>
            <a:endParaRPr sz="2400"/>
          </a:p>
        </p:txBody>
      </p:sp>
      <p:pic>
        <p:nvPicPr>
          <p:cNvPr id="161" name="Google Shape;161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0075" y="2347225"/>
            <a:ext cx="8265125" cy="333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"/>
          <p:cNvSpPr txBox="1"/>
          <p:nvPr>
            <p:ph type="title"/>
          </p:nvPr>
        </p:nvSpPr>
        <p:spPr>
          <a:xfrm>
            <a:off x="819150" y="291179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 sz="2800"/>
              <a:t>Lema de Pumping</a:t>
            </a:r>
            <a:br>
              <a:rPr lang="es-AR"/>
            </a:br>
            <a:r>
              <a:rPr lang="es-AR" sz="2400"/>
              <a:t>Demostración</a:t>
            </a:r>
            <a:endParaRPr sz="2400"/>
          </a:p>
        </p:txBody>
      </p:sp>
      <p:sp>
        <p:nvSpPr>
          <p:cNvPr id="167" name="Google Shape;167;p5"/>
          <p:cNvSpPr txBox="1"/>
          <p:nvPr>
            <p:ph idx="4294967295" type="body"/>
          </p:nvPr>
        </p:nvSpPr>
        <p:spPr>
          <a:xfrm>
            <a:off x="612648" y="1482635"/>
            <a:ext cx="81534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1740"/>
              <a:buNone/>
            </a:pPr>
            <a:r>
              <a:rPr lang="es-AR"/>
              <a:t>  </a:t>
            </a:r>
            <a:endParaRPr/>
          </a:p>
        </p:txBody>
      </p:sp>
      <p:pic>
        <p:nvPicPr>
          <p:cNvPr id="168" name="Google Shape;16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889" y="1482635"/>
            <a:ext cx="7974205" cy="491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74375" y="372650"/>
            <a:ext cx="1109952" cy="110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6"/>
          <p:cNvSpPr txBox="1"/>
          <p:nvPr>
            <p:ph type="title"/>
          </p:nvPr>
        </p:nvSpPr>
        <p:spPr>
          <a:xfrm>
            <a:off x="819150" y="526004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 sz="2800"/>
              <a:t>Lema de Pumping</a:t>
            </a:r>
            <a:br>
              <a:rPr lang="es-AR"/>
            </a:br>
            <a:r>
              <a:rPr lang="es-AR" sz="2400"/>
              <a:t>Demostración (Cont.)</a:t>
            </a:r>
            <a:endParaRPr sz="2400"/>
          </a:p>
        </p:txBody>
      </p:sp>
      <p:pic>
        <p:nvPicPr>
          <p:cNvPr id="175" name="Google Shape;17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44575" y="2805852"/>
            <a:ext cx="5666025" cy="646534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rgbClr val="000000">
                <a:alpha val="77647"/>
              </a:srgbClr>
            </a:outerShdw>
          </a:effectLst>
        </p:spPr>
      </p:pic>
      <p:pic>
        <p:nvPicPr>
          <p:cNvPr id="176" name="Google Shape;176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62325" y="4676775"/>
            <a:ext cx="5293675" cy="17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9150" y="1876425"/>
            <a:ext cx="6124576" cy="85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9150" y="3697296"/>
            <a:ext cx="4446000" cy="1173125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rgbClr val="000000">
                <a:alpha val="7765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7"/>
          <p:cNvSpPr txBox="1"/>
          <p:nvPr>
            <p:ph type="title"/>
          </p:nvPr>
        </p:nvSpPr>
        <p:spPr>
          <a:xfrm>
            <a:off x="701425" y="44499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 sz="2800"/>
              <a:t>Lema de Pumping</a:t>
            </a:r>
            <a:br>
              <a:rPr lang="es-AR"/>
            </a:br>
            <a:r>
              <a:rPr lang="es-AR" sz="2400"/>
              <a:t>Demostración (Cont.)</a:t>
            </a:r>
            <a:endParaRPr sz="2400"/>
          </a:p>
        </p:txBody>
      </p:sp>
      <p:sp>
        <p:nvSpPr>
          <p:cNvPr id="184" name="Google Shape;184;p7"/>
          <p:cNvSpPr txBox="1"/>
          <p:nvPr>
            <p:ph idx="4294967295" type="body"/>
          </p:nvPr>
        </p:nvSpPr>
        <p:spPr>
          <a:xfrm>
            <a:off x="91439" y="1835332"/>
            <a:ext cx="9052561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 baseline="30000"/>
          </a:p>
          <a:p>
            <a:pPr indent="0" lvl="0" marL="0" rtl="0" algn="l">
              <a:spcBef>
                <a:spcPts val="700"/>
              </a:spcBef>
              <a:spcAft>
                <a:spcPts val="1200"/>
              </a:spcAft>
              <a:buSzPts val="1740"/>
              <a:buNone/>
            </a:pPr>
            <a:r>
              <a:t/>
            </a:r>
            <a:endParaRPr baseline="30000"/>
          </a:p>
        </p:txBody>
      </p:sp>
      <p:pic>
        <p:nvPicPr>
          <p:cNvPr id="185" name="Google Shape;18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9350" y="1566875"/>
            <a:ext cx="7264524" cy="391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81550" y="5568425"/>
            <a:ext cx="4034925" cy="101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8"/>
          <p:cNvSpPr txBox="1"/>
          <p:nvPr>
            <p:ph type="title"/>
          </p:nvPr>
        </p:nvSpPr>
        <p:spPr>
          <a:xfrm>
            <a:off x="766388" y="328042"/>
            <a:ext cx="75057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 sz="2800"/>
              <a:t>Lema de Pumping</a:t>
            </a:r>
            <a:br>
              <a:rPr lang="es-AR"/>
            </a:br>
            <a:r>
              <a:rPr lang="es-AR" sz="2400"/>
              <a:t>Uso práctico</a:t>
            </a:r>
            <a:endParaRPr sz="2400"/>
          </a:p>
        </p:txBody>
      </p:sp>
      <p:pic>
        <p:nvPicPr>
          <p:cNvPr id="192" name="Google Shape;19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9150" y="1795300"/>
            <a:ext cx="7505701" cy="1356006"/>
          </a:xfrm>
          <a:prstGeom prst="rect">
            <a:avLst/>
          </a:prstGeom>
          <a:noFill/>
          <a:ln cap="flat" cmpd="sng" w="22225">
            <a:solidFill>
              <a:srgbClr val="5E8804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93" name="Google Shape;193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9150" y="3538900"/>
            <a:ext cx="7222875" cy="1786400"/>
          </a:xfrm>
          <a:prstGeom prst="rect">
            <a:avLst/>
          </a:prstGeom>
          <a:noFill/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94" name="Google Shape;194;p8"/>
          <p:cNvSpPr txBox="1"/>
          <p:nvPr/>
        </p:nvSpPr>
        <p:spPr>
          <a:xfrm>
            <a:off x="779593" y="5623413"/>
            <a:ext cx="7584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AR" sz="1800">
                <a:solidFill>
                  <a:srgbClr val="1D5C6C"/>
                </a:solidFill>
                <a:latin typeface="Calibri"/>
                <a:ea typeface="Calibri"/>
                <a:cs typeface="Calibri"/>
                <a:sym typeface="Calibri"/>
              </a:rPr>
              <a:t>Con esta idea en mente, los pasos a dar para demostrar que un lenguaje dado no es regular son los siguientes: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9"/>
          <p:cNvSpPr txBox="1"/>
          <p:nvPr>
            <p:ph type="title"/>
          </p:nvPr>
        </p:nvSpPr>
        <p:spPr>
          <a:xfrm>
            <a:off x="666750" y="379948"/>
            <a:ext cx="75057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s-AR" sz="2800"/>
              <a:t>Lema de Pumping</a:t>
            </a:r>
            <a:br>
              <a:rPr lang="es-AR"/>
            </a:br>
            <a:r>
              <a:rPr lang="es-AR" sz="2400"/>
              <a:t>Uso práctico</a:t>
            </a:r>
            <a:endParaRPr sz="2400"/>
          </a:p>
        </p:txBody>
      </p:sp>
      <p:pic>
        <p:nvPicPr>
          <p:cNvPr id="200" name="Google Shape;200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2648" y="1655482"/>
            <a:ext cx="5283200" cy="508000"/>
          </a:xfrm>
          <a:prstGeom prst="rect">
            <a:avLst/>
          </a:prstGeom>
          <a:solidFill>
            <a:srgbClr val="EDAB76"/>
          </a:solidFill>
          <a:ln cap="flat" cmpd="sng" w="41275">
            <a:solidFill>
              <a:srgbClr val="59A2BB">
                <a:alpha val="96862"/>
              </a:srgbClr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1" name="Google Shape;201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2648" y="2393950"/>
            <a:ext cx="6732778" cy="992577"/>
          </a:xfrm>
          <a:prstGeom prst="rect">
            <a:avLst/>
          </a:prstGeom>
          <a:solidFill>
            <a:srgbClr val="BEF942"/>
          </a:solidFill>
          <a:ln cap="flat" cmpd="sng" w="25400">
            <a:solidFill>
              <a:srgbClr val="EDAB76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2" name="Google Shape;202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7825" y="3645700"/>
            <a:ext cx="6821676" cy="2593825"/>
          </a:xfrm>
          <a:prstGeom prst="rect">
            <a:avLst/>
          </a:prstGeom>
          <a:solidFill>
            <a:srgbClr val="FF3F40"/>
          </a:solidFill>
          <a:ln cap="flat" cmpd="sng" w="25400">
            <a:solidFill>
              <a:srgbClr val="601A1B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03" name="Google Shape;203;p9"/>
          <p:cNvSpPr txBox="1"/>
          <p:nvPr/>
        </p:nvSpPr>
        <p:spPr>
          <a:xfrm>
            <a:off x="7197751" y="1909384"/>
            <a:ext cx="1459054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A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siempre 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A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sencillo hallar la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A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cadena </a:t>
            </a:r>
            <a:r>
              <a:rPr b="1" i="1" lang="es-A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</a:t>
            </a:r>
            <a:endParaRPr/>
          </a:p>
        </p:txBody>
      </p:sp>
      <p:sp>
        <p:nvSpPr>
          <p:cNvPr id="204" name="Google Shape;204;p9"/>
          <p:cNvSpPr/>
          <p:nvPr/>
        </p:nvSpPr>
        <p:spPr>
          <a:xfrm>
            <a:off x="6868625" y="1652850"/>
            <a:ext cx="2056200" cy="1223100"/>
          </a:xfrm>
          <a:prstGeom prst="cloudCallout">
            <a:avLst>
              <a:gd fmla="val -20833" name="adj1"/>
              <a:gd fmla="val 62500" name="adj2"/>
            </a:avLst>
          </a:prstGeom>
          <a:noFill/>
          <a:ln cap="flat" cmpd="sng" w="100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dir="5400000" dist="30000">
              <a:srgbClr val="000000">
                <a:alpha val="4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AR"/>
              <a:t>No siempre es sencillo hallar la cadena </a:t>
            </a:r>
            <a:r>
              <a:rPr b="1" i="1" lang="es-AR"/>
              <a:t>w</a:t>
            </a: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2019-03-20T00:08:22Z</dcterms:created>
  <dc:creator>Karina Figueroa</dc:creator>
</cp:coreProperties>
</file>